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2.xml" ContentType="application/vnd.openxmlformats-officedocument.drawingml.chartshapes+xml"/>
  <Override PartName="/ppt/notesSlides/notesSlide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1"/>
  </p:sldMasterIdLst>
  <p:notesMasterIdLst>
    <p:notesMasterId r:id="rId22"/>
  </p:notesMasterIdLst>
  <p:sldIdLst>
    <p:sldId id="270" r:id="rId2"/>
    <p:sldId id="271" r:id="rId3"/>
    <p:sldId id="258" r:id="rId4"/>
    <p:sldId id="272" r:id="rId5"/>
    <p:sldId id="283" r:id="rId6"/>
    <p:sldId id="273" r:id="rId7"/>
    <p:sldId id="274" r:id="rId8"/>
    <p:sldId id="257" r:id="rId9"/>
    <p:sldId id="260" r:id="rId10"/>
    <p:sldId id="276" r:id="rId11"/>
    <p:sldId id="277" r:id="rId12"/>
    <p:sldId id="278" r:id="rId13"/>
    <p:sldId id="263" r:id="rId14"/>
    <p:sldId id="266" r:id="rId15"/>
    <p:sldId id="279" r:id="rId16"/>
    <p:sldId id="281" r:id="rId17"/>
    <p:sldId id="282" r:id="rId18"/>
    <p:sldId id="265" r:id="rId19"/>
    <p:sldId id="267" r:id="rId20"/>
    <p:sldId id="268"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A28312"/>
    <a:srgbClr val="CCFFFF"/>
    <a:srgbClr val="EEF4E8"/>
    <a:srgbClr val="E8D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0488" autoAdjust="0"/>
    <p:restoredTop sz="84970" autoAdjust="0"/>
  </p:normalViewPr>
  <p:slideViewPr>
    <p:cSldViewPr snapToGrid="0">
      <p:cViewPr varScale="1">
        <p:scale>
          <a:sx n="72" d="100"/>
          <a:sy n="72" d="100"/>
        </p:scale>
        <p:origin x="317"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0A%20-%20PROGETTI\Alcol\REPORT\Per%20slide%20-%20Alcol%20ZERO%20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0A%20-%20PROGETTI\Alcol\REPORT\Per%20slide%20-%20Alcol%20ZERO%202.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0A%20-%20PROGETTI\Alcol\REPORT\Per%20slide%20-%20Alcol%20ZERO%202.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0A%20-%20PROGETTI\Alcol\REPORT\Per%20slide%20-%20Alcol%20ZERO%20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0A%20-%20PROGETTI\Alcol\REPORT\Per%20slide%20-%20Alcol%20ZERO%20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0A%20-%20PROGETTI\Alcol\REPORT\Per%20slide%20-%20Alcol%20ZERO%20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0A%20-%20PROGETTI\Alcol\REPORT\Per%20slide%20-%20Alcol%20ZERO%20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0A%20-%20PROGETTI\Alcol\REPORT\Per%20slide%20-%20Alcol%20ZERO%20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0A%20-%20PROGETTI\Alcol\REPORT\Per%20slide%20-%20Alcol%20ZERO%202.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0A%20-%20PROGETTI\Alcol\REPORT\Per%20slide%20-%20Alcol%20ZERO%20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0A%20-%20PROGETTI\Alcol\REPORT\Per%20slide%20-%20Alcol%20ZERO%20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0A%20-%20PROGETTI\Alcol\REPORT\Per%20slide%20-%20Alcol%20ZERO%202.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file:///C:\0A%20-%20PROGETTI\Alcol\REPORT\Per%20slide%20-%20Alcol%20ZERO%202.xlsx" TargetMode="External"/><Relationship Id="rId2" Type="http://schemas.microsoft.com/office/2011/relationships/chartColorStyle" Target="colors20.xml"/><Relationship Id="rId1" Type="http://schemas.microsoft.com/office/2011/relationships/chartStyle" Target="style20.xml"/></Relationships>
</file>

<file path=ppt/charts/_rels/chart3.xml.rels><?xml version="1.0" encoding="UTF-8" standalone="yes"?>
<Relationships xmlns="http://schemas.openxmlformats.org/package/2006/relationships"><Relationship Id="rId3" Type="http://schemas.openxmlformats.org/officeDocument/2006/relationships/oleObject" Target="file:///C:\0A%20-%20PROGETTI\Alcol\REPORT\Per%20slide%20-%20Alcol%20ZERO%2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0A%20-%20PROGETTI\Alcol\REPORT\Per%20slide%20-%20Alcol%20ZERO%2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0A%20-%20PROGETTI\Alcol\REPORT\Per%20slide%20-%20Alcol%20ZERO%20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0A%20-%20PROGETTI\Alcol\REPORT\Per%20slide%20-%20Alcol%20ZERO%20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0A%20-%20PROGETTI\Alcol\REPORT\Per%20slide%20-%20Alcol%20ZERO%202.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2.xml"/></Relationships>
</file>

<file path=ppt/charts/_rels/chart8.xml.rels><?xml version="1.0" encoding="UTF-8" standalone="yes"?>
<Relationships xmlns="http://schemas.openxmlformats.org/package/2006/relationships"><Relationship Id="rId3" Type="http://schemas.openxmlformats.org/officeDocument/2006/relationships/oleObject" Target="file:///C:\0A%20-%20PROGETTI\Alcol\REPORT\Per%20slide%20-%20Alcol%20ZERO%20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Foglio_di_lavoro_di_Microsoft_Excel1.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'Tempo libero'!$E$3</c:f>
              <c:strCache>
                <c:ptCount val="1"/>
                <c:pt idx="0">
                  <c:v>F</c:v>
                </c:pt>
              </c:strCache>
            </c:strRef>
          </c:tx>
          <c:spPr>
            <a:solidFill>
              <a:srgbClr val="CC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'Tempo libero'!$C$4:$D$11</c:f>
              <c:strCache>
                <c:ptCount val="8"/>
                <c:pt idx="0">
                  <c:v>In famiglia</c:v>
                </c:pt>
                <c:pt idx="1">
                  <c:v>Con gli amici</c:v>
                </c:pt>
                <c:pt idx="2">
                  <c:v>Facendo sport</c:v>
                </c:pt>
                <c:pt idx="3">
                  <c:v>In Pub/discoteca</c:v>
                </c:pt>
                <c:pt idx="4">
                  <c:v>Da solo (musica, hobby,ecc.)</c:v>
                </c:pt>
                <c:pt idx="5">
                  <c:v>Su internet/social network</c:v>
                </c:pt>
                <c:pt idx="6">
                  <c:v>Nel volontariato</c:v>
                </c:pt>
                <c:pt idx="7">
                  <c:v>Altro</c:v>
                </c:pt>
              </c:strCache>
            </c:strRef>
          </c:cat>
          <c:val>
            <c:numRef>
              <c:f>'Tempo libero'!$E$4:$E$11</c:f>
              <c:numCache>
                <c:formatCode>0</c:formatCode>
                <c:ptCount val="8"/>
                <c:pt idx="0">
                  <c:v>40.121580547112465</c:v>
                </c:pt>
                <c:pt idx="1">
                  <c:v>69.179331306990875</c:v>
                </c:pt>
                <c:pt idx="2">
                  <c:v>33.373860182370819</c:v>
                </c:pt>
                <c:pt idx="3">
                  <c:v>3.3434650455927049</c:v>
                </c:pt>
                <c:pt idx="4">
                  <c:v>31.793313069908812</c:v>
                </c:pt>
                <c:pt idx="5">
                  <c:v>17.325227963525837</c:v>
                </c:pt>
                <c:pt idx="6">
                  <c:v>1.2765957446808509</c:v>
                </c:pt>
                <c:pt idx="7">
                  <c:v>2.9179331306990881</c:v>
                </c:pt>
              </c:numCache>
            </c:numRef>
          </c:val>
        </c:ser>
        <c:ser>
          <c:idx val="1"/>
          <c:order val="1"/>
          <c:tx>
            <c:strRef>
              <c:f>'Tempo libero'!$F$3</c:f>
              <c:strCache>
                <c:ptCount val="1"/>
                <c:pt idx="0">
                  <c:v>M</c:v>
                </c:pt>
              </c:strCache>
            </c:strRef>
          </c:tx>
          <c:spPr>
            <a:solidFill>
              <a:schemeClr val="accent1">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'Tempo libero'!$C$4:$D$11</c:f>
              <c:strCache>
                <c:ptCount val="8"/>
                <c:pt idx="0">
                  <c:v>In famiglia</c:v>
                </c:pt>
                <c:pt idx="1">
                  <c:v>Con gli amici</c:v>
                </c:pt>
                <c:pt idx="2">
                  <c:v>Facendo sport</c:v>
                </c:pt>
                <c:pt idx="3">
                  <c:v>In Pub/discoteca</c:v>
                </c:pt>
                <c:pt idx="4">
                  <c:v>Da solo (musica, hobby,ecc.)</c:v>
                </c:pt>
                <c:pt idx="5">
                  <c:v>Su internet/social network</c:v>
                </c:pt>
                <c:pt idx="6">
                  <c:v>Nel volontariato</c:v>
                </c:pt>
                <c:pt idx="7">
                  <c:v>Altro</c:v>
                </c:pt>
              </c:strCache>
            </c:strRef>
          </c:cat>
          <c:val>
            <c:numRef>
              <c:f>'Tempo libero'!$F$4:$F$11</c:f>
              <c:numCache>
                <c:formatCode>0</c:formatCode>
                <c:ptCount val="8"/>
                <c:pt idx="0">
                  <c:v>36.256089074460682</c:v>
                </c:pt>
                <c:pt idx="1">
                  <c:v>64.022268615170503</c:v>
                </c:pt>
                <c:pt idx="2">
                  <c:v>48.782185107863604</c:v>
                </c:pt>
                <c:pt idx="3">
                  <c:v>3.6186499652052886</c:v>
                </c:pt>
                <c:pt idx="4">
                  <c:v>22.825330549756437</c:v>
                </c:pt>
                <c:pt idx="5">
                  <c:v>20.250521920668056</c:v>
                </c:pt>
                <c:pt idx="6">
                  <c:v>0.69589422407794022</c:v>
                </c:pt>
                <c:pt idx="7">
                  <c:v>5.2192066805845512</c:v>
                </c:pt>
              </c:numCache>
            </c:numRef>
          </c:val>
        </c:ser>
        <c:dLbls>
          <c:dLblPos val="outEnd"/>
          <c:showLegendKey val="0"/>
          <c:showVal val="1"/>
          <c:showCatName val="0"/>
          <c:showSerName val="0"/>
          <c:showPercent val="0"/>
          <c:showBubbleSize val="0"/>
        </c:dLbls>
        <c:gapWidth val="51"/>
        <c:axId val="289633856"/>
        <c:axId val="289627192"/>
      </c:barChart>
      <c:catAx>
        <c:axId val="28963385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289627192"/>
        <c:crosses val="autoZero"/>
        <c:auto val="1"/>
        <c:lblAlgn val="ctr"/>
        <c:lblOffset val="100"/>
        <c:noMultiLvlLbl val="0"/>
      </c:catAx>
      <c:valAx>
        <c:axId val="289627192"/>
        <c:scaling>
          <c:orientation val="minMax"/>
          <c:max val="70"/>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9633856"/>
        <c:crosses val="autoZero"/>
        <c:crossBetween val="between"/>
      </c:valAx>
      <c:spPr>
        <a:noFill/>
        <a:ln>
          <a:noFill/>
        </a:ln>
        <a:effectLst/>
      </c:spPr>
    </c:plotArea>
    <c:legend>
      <c:legendPos val="r"/>
      <c:layout>
        <c:manualLayout>
          <c:xMode val="edge"/>
          <c:yMode val="edge"/>
          <c:x val="6.2263442244953025E-2"/>
          <c:y val="9.1302943205039774E-2"/>
          <c:w val="5.3513957122881005E-2"/>
          <c:h val="0.13062676133542275"/>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solidFill>
    <a:ln w="9525" cap="flat" cmpd="sng" algn="ctr">
      <a:noFill/>
      <a:round/>
    </a:ln>
    <a:effectLst/>
  </c:spPr>
  <c:txPr>
    <a:bodyPr/>
    <a:lstStyle/>
    <a:p>
      <a:pPr>
        <a:defRPr sz="1400"/>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'Cosa dicono fam'!$Z$78</c:f>
              <c:strCache>
                <c:ptCount val="1"/>
                <c:pt idx="0">
                  <c:v>"Beve sul serio"</c:v>
                </c:pt>
              </c:strCache>
            </c:strRef>
          </c:tx>
          <c:spPr>
            <a:solidFill>
              <a:schemeClr val="accent5"/>
            </a:solidFill>
            <a:ln>
              <a:noFill/>
            </a:ln>
            <a:effectLst/>
          </c:spPr>
          <c:invertIfNegative val="0"/>
          <c:dLbls>
            <c:dLbl>
              <c:idx val="1"/>
              <c:layout>
                <c:manualLayout>
                  <c:x val="4.0219378427787937E-2"/>
                  <c:y val="-2.1249864947427387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'Cosa dicono fam'!$Y$79:$Y$82</c:f>
              <c:strCache>
                <c:ptCount val="4"/>
                <c:pt idx="0">
                  <c:v>Permette</c:v>
                </c:pt>
                <c:pt idx="1">
                  <c:v>Sconsiglia</c:v>
                </c:pt>
                <c:pt idx="2">
                  <c:v>Non se ne parla</c:v>
                </c:pt>
                <c:pt idx="3">
                  <c:v>Vieta</c:v>
                </c:pt>
              </c:strCache>
            </c:strRef>
          </c:cat>
          <c:val>
            <c:numRef>
              <c:f>'Cosa dicono fam'!$Z$79:$Z$82</c:f>
              <c:numCache>
                <c:formatCode>0</c:formatCode>
                <c:ptCount val="4"/>
                <c:pt idx="0">
                  <c:v>41.9</c:v>
                </c:pt>
                <c:pt idx="1">
                  <c:v>17.899999999999999</c:v>
                </c:pt>
                <c:pt idx="2">
                  <c:v>12.1</c:v>
                </c:pt>
                <c:pt idx="3">
                  <c:v>10.100000000000001</c:v>
                </c:pt>
              </c:numCache>
            </c:numRef>
          </c:val>
        </c:ser>
        <c:ser>
          <c:idx val="1"/>
          <c:order val="1"/>
          <c:tx>
            <c:strRef>
              <c:f>'Cosa dicono fam'!$AA$78</c:f>
              <c:strCache>
                <c:ptCount val="1"/>
                <c:pt idx="0">
                  <c:v>Poco e a volte</c:v>
                </c:pt>
              </c:strCache>
            </c:strRef>
          </c:tx>
          <c:spPr>
            <a:solidFill>
              <a:schemeClr val="accent4">
                <a:lumMod val="60000"/>
                <a:lumOff val="40000"/>
              </a:schemeClr>
            </a:solidFill>
            <a:ln>
              <a:noFill/>
            </a:ln>
            <a:effectLst/>
          </c:spPr>
          <c:invertIfNegative val="0"/>
          <c:dLbls>
            <c:dLbl>
              <c:idx val="1"/>
              <c:layout>
                <c:manualLayout>
                  <c:x val="6.7031523025772538E-17"/>
                  <c:y val="-9.7142239759668625E-2"/>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'Cosa dicono fam'!$Y$79:$Y$82</c:f>
              <c:strCache>
                <c:ptCount val="4"/>
                <c:pt idx="0">
                  <c:v>Permette</c:v>
                </c:pt>
                <c:pt idx="1">
                  <c:v>Sconsiglia</c:v>
                </c:pt>
                <c:pt idx="2">
                  <c:v>Non se ne parla</c:v>
                </c:pt>
                <c:pt idx="3">
                  <c:v>Vieta</c:v>
                </c:pt>
              </c:strCache>
            </c:strRef>
          </c:cat>
          <c:val>
            <c:numRef>
              <c:f>'Cosa dicono fam'!$AA$79:$AA$82</c:f>
              <c:numCache>
                <c:formatCode>0</c:formatCode>
                <c:ptCount val="4"/>
                <c:pt idx="0">
                  <c:v>50.4</c:v>
                </c:pt>
                <c:pt idx="1">
                  <c:v>47</c:v>
                </c:pt>
                <c:pt idx="2">
                  <c:v>37.299999999999997</c:v>
                </c:pt>
                <c:pt idx="3">
                  <c:v>31.8</c:v>
                </c:pt>
              </c:numCache>
            </c:numRef>
          </c:val>
        </c:ser>
        <c:ser>
          <c:idx val="2"/>
          <c:order val="2"/>
          <c:tx>
            <c:strRef>
              <c:f>'Cosa dicono fam'!$AB$78</c:f>
              <c:strCache>
                <c:ptCount val="1"/>
                <c:pt idx="0">
                  <c:v>Mai</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'Cosa dicono fam'!$Y$79:$Y$82</c:f>
              <c:strCache>
                <c:ptCount val="4"/>
                <c:pt idx="0">
                  <c:v>Permette</c:v>
                </c:pt>
                <c:pt idx="1">
                  <c:v>Sconsiglia</c:v>
                </c:pt>
                <c:pt idx="2">
                  <c:v>Non se ne parla</c:v>
                </c:pt>
                <c:pt idx="3">
                  <c:v>Vieta</c:v>
                </c:pt>
              </c:strCache>
            </c:strRef>
          </c:cat>
          <c:val>
            <c:numRef>
              <c:f>'Cosa dicono fam'!$AB$79:$AB$82</c:f>
              <c:numCache>
                <c:formatCode>0</c:formatCode>
                <c:ptCount val="4"/>
                <c:pt idx="0">
                  <c:v>7.7</c:v>
                </c:pt>
                <c:pt idx="1">
                  <c:v>35.099999999999994</c:v>
                </c:pt>
                <c:pt idx="2">
                  <c:v>50.7</c:v>
                </c:pt>
                <c:pt idx="3">
                  <c:v>58.099999999999994</c:v>
                </c:pt>
              </c:numCache>
            </c:numRef>
          </c:val>
        </c:ser>
        <c:dLbls>
          <c:dLblPos val="ctr"/>
          <c:showLegendKey val="0"/>
          <c:showVal val="1"/>
          <c:showCatName val="0"/>
          <c:showSerName val="0"/>
          <c:showPercent val="0"/>
          <c:showBubbleSize val="0"/>
        </c:dLbls>
        <c:gapWidth val="79"/>
        <c:overlap val="100"/>
        <c:serLines>
          <c:spPr>
            <a:ln w="9525">
              <a:solidFill>
                <a:schemeClr val="tx1">
                  <a:lumMod val="35000"/>
                  <a:lumOff val="65000"/>
                </a:schemeClr>
              </a:solidFill>
              <a:round/>
            </a:ln>
            <a:effectLst/>
          </c:spPr>
        </c:serLines>
        <c:axId val="306962792"/>
        <c:axId val="306958872"/>
      </c:barChart>
      <c:catAx>
        <c:axId val="306962792"/>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it-IT"/>
          </a:p>
        </c:txPr>
        <c:crossAx val="306958872"/>
        <c:crosses val="autoZero"/>
        <c:auto val="1"/>
        <c:lblAlgn val="ctr"/>
        <c:lblOffset val="100"/>
        <c:noMultiLvlLbl val="0"/>
      </c:catAx>
      <c:valAx>
        <c:axId val="306958872"/>
        <c:scaling>
          <c:orientation val="minMax"/>
        </c:scaling>
        <c:delete val="1"/>
        <c:axPos val="r"/>
        <c:numFmt formatCode="0%" sourceLinked="1"/>
        <c:majorTickMark val="none"/>
        <c:minorTickMark val="none"/>
        <c:tickLblPos val="nextTo"/>
        <c:crossAx val="3069627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44645957939417E-2"/>
          <c:y val="0.11950962120859152"/>
          <c:w val="0.95755354042060581"/>
          <c:h val="0.73619065368308256"/>
        </c:manualLayout>
      </c:layout>
      <c:barChart>
        <c:barDir val="col"/>
        <c:grouping val="percentStacked"/>
        <c:varyColors val="0"/>
        <c:ser>
          <c:idx val="0"/>
          <c:order val="0"/>
          <c:tx>
            <c:strRef>
              <c:f>'Cosa dicono fam'!$AC$91</c:f>
              <c:strCache>
                <c:ptCount val="1"/>
                <c:pt idx="0">
                  <c:v>"Beve sul serio"</c:v>
                </c:pt>
              </c:strCache>
            </c:strRef>
          </c:tx>
          <c:spPr>
            <a:solidFill>
              <a:schemeClr val="accent5"/>
            </a:solidFill>
            <a:ln>
              <a:solidFill>
                <a:srgbClr val="EEF4E8"/>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'Cosa dicono fam'!$AB$92:$AB$94</c:f>
              <c:strCache>
                <c:ptCount val="3"/>
                <c:pt idx="0">
                  <c:v>Sì, bevono troppo</c:v>
                </c:pt>
                <c:pt idx="1">
                  <c:v>Sì, bevono ma senza esagerare</c:v>
                </c:pt>
                <c:pt idx="2">
                  <c:v>Non ne conosco</c:v>
                </c:pt>
              </c:strCache>
            </c:strRef>
          </c:cat>
          <c:val>
            <c:numRef>
              <c:f>'Cosa dicono fam'!$AC$92:$AC$94</c:f>
              <c:numCache>
                <c:formatCode>0</c:formatCode>
                <c:ptCount val="3"/>
                <c:pt idx="0">
                  <c:v>27.777777777777779</c:v>
                </c:pt>
                <c:pt idx="1">
                  <c:v>18.457648546144121</c:v>
                </c:pt>
                <c:pt idx="2">
                  <c:v>5.4290718038528896</c:v>
                </c:pt>
              </c:numCache>
            </c:numRef>
          </c:val>
        </c:ser>
        <c:ser>
          <c:idx val="1"/>
          <c:order val="1"/>
          <c:tx>
            <c:strRef>
              <c:f>'Cosa dicono fam'!$AD$91</c:f>
              <c:strCache>
                <c:ptCount val="1"/>
                <c:pt idx="0">
                  <c:v>Poco e a volte</c:v>
                </c:pt>
              </c:strCache>
            </c:strRef>
          </c:tx>
          <c:spPr>
            <a:solidFill>
              <a:schemeClr val="accent4">
                <a:lumMod val="60000"/>
                <a:lumOff val="40000"/>
              </a:schemeClr>
            </a:solidFill>
            <a:ln>
              <a:solidFill>
                <a:srgbClr val="EEF4E8"/>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'Cosa dicono fam'!$AB$92:$AB$94</c:f>
              <c:strCache>
                <c:ptCount val="3"/>
                <c:pt idx="0">
                  <c:v>Sì, bevono troppo</c:v>
                </c:pt>
                <c:pt idx="1">
                  <c:v>Sì, bevono ma senza esagerare</c:v>
                </c:pt>
                <c:pt idx="2">
                  <c:v>Non ne conosco</c:v>
                </c:pt>
              </c:strCache>
            </c:strRef>
          </c:cat>
          <c:val>
            <c:numRef>
              <c:f>'Cosa dicono fam'!$AD$92:$AD$94</c:f>
              <c:numCache>
                <c:formatCode>0</c:formatCode>
                <c:ptCount val="3"/>
                <c:pt idx="0">
                  <c:v>45.862884160756501</c:v>
                </c:pt>
                <c:pt idx="1">
                  <c:v>45.638432364096083</c:v>
                </c:pt>
                <c:pt idx="2">
                  <c:v>32.224168126094568</c:v>
                </c:pt>
              </c:numCache>
            </c:numRef>
          </c:val>
        </c:ser>
        <c:ser>
          <c:idx val="2"/>
          <c:order val="2"/>
          <c:tx>
            <c:strRef>
              <c:f>'Cosa dicono fam'!$AE$91</c:f>
              <c:strCache>
                <c:ptCount val="1"/>
                <c:pt idx="0">
                  <c:v>Mai</c:v>
                </c:pt>
              </c:strCache>
            </c:strRef>
          </c:tx>
          <c:spPr>
            <a:solidFill>
              <a:schemeClr val="accent1"/>
            </a:solidFill>
            <a:ln>
              <a:solidFill>
                <a:srgbClr val="EEF4E8"/>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'Cosa dicono fam'!$AB$92:$AB$94</c:f>
              <c:strCache>
                <c:ptCount val="3"/>
                <c:pt idx="0">
                  <c:v>Sì, bevono troppo</c:v>
                </c:pt>
                <c:pt idx="1">
                  <c:v>Sì, bevono ma senza esagerare</c:v>
                </c:pt>
                <c:pt idx="2">
                  <c:v>Non ne conosco</c:v>
                </c:pt>
              </c:strCache>
            </c:strRef>
          </c:cat>
          <c:val>
            <c:numRef>
              <c:f>'Cosa dicono fam'!$AE$92:$AE$94</c:f>
              <c:numCache>
                <c:formatCode>0</c:formatCode>
                <c:ptCount val="3"/>
                <c:pt idx="0">
                  <c:v>26.359338061465721</c:v>
                </c:pt>
                <c:pt idx="1">
                  <c:v>35.903919089759803</c:v>
                </c:pt>
                <c:pt idx="2">
                  <c:v>62.34676007005254</c:v>
                </c:pt>
              </c:numCache>
            </c:numRef>
          </c:val>
        </c:ser>
        <c:dLbls>
          <c:dLblPos val="ctr"/>
          <c:showLegendKey val="0"/>
          <c:showVal val="1"/>
          <c:showCatName val="0"/>
          <c:showSerName val="0"/>
          <c:showPercent val="0"/>
          <c:showBubbleSize val="0"/>
        </c:dLbls>
        <c:gapWidth val="79"/>
        <c:overlap val="100"/>
        <c:serLines>
          <c:spPr>
            <a:ln w="28575">
              <a:solidFill>
                <a:schemeClr val="tx1">
                  <a:lumMod val="35000"/>
                  <a:lumOff val="65000"/>
                </a:schemeClr>
              </a:solidFill>
              <a:round/>
            </a:ln>
            <a:effectLst/>
          </c:spPr>
        </c:serLines>
        <c:axId val="306960048"/>
        <c:axId val="306958088"/>
      </c:barChart>
      <c:catAx>
        <c:axId val="306960048"/>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lumMod val="65000"/>
                    <a:lumOff val="35000"/>
                  </a:schemeClr>
                </a:solidFill>
                <a:latin typeface="+mn-lt"/>
                <a:ea typeface="+mn-ea"/>
                <a:cs typeface="+mn-cs"/>
              </a:defRPr>
            </a:pPr>
            <a:endParaRPr lang="it-IT"/>
          </a:p>
        </c:txPr>
        <c:crossAx val="306958088"/>
        <c:crosses val="autoZero"/>
        <c:auto val="1"/>
        <c:lblAlgn val="ctr"/>
        <c:lblOffset val="100"/>
        <c:noMultiLvlLbl val="0"/>
      </c:catAx>
      <c:valAx>
        <c:axId val="306958088"/>
        <c:scaling>
          <c:orientation val="minMax"/>
        </c:scaling>
        <c:delete val="1"/>
        <c:axPos val="r"/>
        <c:numFmt formatCode="0%" sourceLinked="1"/>
        <c:majorTickMark val="none"/>
        <c:minorTickMark val="none"/>
        <c:tickLblPos val="nextTo"/>
        <c:crossAx val="306960048"/>
        <c:crosses val="autoZero"/>
        <c:crossBetween val="between"/>
      </c:valAx>
      <c:spPr>
        <a:noFill/>
        <a:ln>
          <a:noFill/>
        </a:ln>
        <a:effectLst/>
      </c:spPr>
    </c:plotArea>
    <c:legend>
      <c:legendPos val="t"/>
      <c:legendEntry>
        <c:idx val="2"/>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it-IT"/>
          </a:p>
        </c:txPr>
      </c:legendEntry>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4398300165220368"/>
          <c:y val="0.12890744785661284"/>
          <c:w val="0.46566810056115382"/>
          <c:h val="0.63407664012332521"/>
        </c:manualLayout>
      </c:layout>
      <c:pieChart>
        <c:varyColors val="1"/>
        <c:ser>
          <c:idx val="0"/>
          <c:order val="0"/>
          <c:explosion val="2"/>
          <c:dPt>
            <c:idx val="0"/>
            <c:bubble3D val="0"/>
            <c:explosion val="27"/>
            <c:spPr>
              <a:solidFill>
                <a:srgbClr val="A28312"/>
              </a:solidFill>
              <a:ln>
                <a:noFill/>
              </a:ln>
              <a:effectLst>
                <a:outerShdw blurRad="63500" sx="102000" sy="102000" algn="ctr" rotWithShape="0">
                  <a:prstClr val="black">
                    <a:alpha val="20000"/>
                  </a:prstClr>
                </a:outerShdw>
              </a:effectLst>
            </c:spPr>
          </c:dPt>
          <c:dPt>
            <c:idx val="1"/>
            <c:bubble3D val="0"/>
            <c:spPr>
              <a:solidFill>
                <a:schemeClr val="accent3"/>
              </a:solidFill>
              <a:ln>
                <a:noFill/>
              </a:ln>
              <a:effectLst>
                <a:outerShdw blurRad="63500" sx="102000" sy="102000" algn="ctr" rotWithShape="0">
                  <a:prstClr val="black">
                    <a:alpha val="20000"/>
                  </a:prstClr>
                </a:outerShdw>
              </a:effectLst>
            </c:spPr>
          </c:dPt>
          <c:dPt>
            <c:idx val="2"/>
            <c:bubble3D val="0"/>
            <c:spPr>
              <a:solidFill>
                <a:schemeClr val="accent3">
                  <a:tint val="65000"/>
                </a:schemeClr>
              </a:solidFill>
              <a:ln>
                <a:noFill/>
              </a:ln>
              <a:effectLst>
                <a:outerShdw blurRad="63500" sx="102000" sy="102000" algn="ctr" rotWithShape="0">
                  <a:prstClr val="black">
                    <a:alpha val="20000"/>
                  </a:prstClr>
                </a:outerShdw>
              </a:effectLst>
            </c:spPr>
          </c:dPt>
          <c:dLbls>
            <c:dLbl>
              <c:idx val="0"/>
              <c:layout>
                <c:manualLayout>
                  <c:x val="2.3629564026613877E-2"/>
                  <c:y val="3.0888074710226678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23620990429126412"/>
                      <c:h val="0.12698869849124728"/>
                    </c:manualLayout>
                  </c15:layout>
                </c:ext>
              </c:extLst>
            </c:dLbl>
            <c:dLbl>
              <c:idx val="1"/>
              <c:layout>
                <c:manualLayout>
                  <c:x val="9.4517958412098301E-4"/>
                  <c:y val="1.029612624223668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35365777056695891"/>
                      <c:h val="0.17508390348246824"/>
                    </c:manualLayout>
                  </c15:layout>
                </c:ext>
              </c:extLst>
            </c:dLbl>
            <c:dLbl>
              <c:idx val="2"/>
              <c:layout>
                <c:manualLayout>
                  <c:x val="0"/>
                  <c:y val="5.66280356299211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26918714555765594"/>
                      <c:h val="0.13324353362006813"/>
                    </c:manualLayout>
                  </c15:layout>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'Cosa dicono fam'!$V$130:$V$132</c:f>
              <c:strCache>
                <c:ptCount val="3"/>
                <c:pt idx="0">
                  <c:v>Sì, bevono troppo</c:v>
                </c:pt>
                <c:pt idx="1">
                  <c:v>Sì, bevono ma senza esagerare</c:v>
                </c:pt>
                <c:pt idx="2">
                  <c:v>Non ne conosco</c:v>
                </c:pt>
              </c:strCache>
            </c:strRef>
          </c:cat>
          <c:val>
            <c:numRef>
              <c:f>'Cosa dicono fam'!$W$130:$W$132</c:f>
              <c:numCache>
                <c:formatCode>0.0</c:formatCode>
                <c:ptCount val="3"/>
                <c:pt idx="0">
                  <c:v>28.160556257901391</c:v>
                </c:pt>
                <c:pt idx="1">
                  <c:v>52.781289506953222</c:v>
                </c:pt>
                <c:pt idx="2">
                  <c:v>19.058154235145388</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4398300165220368"/>
          <c:y val="0.12890744785661284"/>
          <c:w val="0.46566810056115382"/>
          <c:h val="0.63407664012332521"/>
        </c:manualLayout>
      </c:layout>
      <c:pieChart>
        <c:varyColors val="1"/>
        <c:ser>
          <c:idx val="0"/>
          <c:order val="0"/>
          <c:explosion val="2"/>
          <c:dPt>
            <c:idx val="0"/>
            <c:bubble3D val="0"/>
            <c:explosion val="27"/>
            <c:spPr>
              <a:solidFill>
                <a:srgbClr val="A28312"/>
              </a:solidFill>
              <a:ln>
                <a:noFill/>
              </a:ln>
              <a:effectLst>
                <a:outerShdw blurRad="63500" sx="102000" sy="102000" algn="ctr" rotWithShape="0">
                  <a:prstClr val="black">
                    <a:alpha val="20000"/>
                  </a:prstClr>
                </a:outerShdw>
              </a:effectLst>
            </c:spPr>
          </c:dPt>
          <c:dPt>
            <c:idx val="1"/>
            <c:bubble3D val="0"/>
            <c:spPr>
              <a:solidFill>
                <a:schemeClr val="accent3"/>
              </a:solidFill>
              <a:ln>
                <a:noFill/>
              </a:ln>
              <a:effectLst>
                <a:outerShdw blurRad="63500" sx="102000" sy="102000" algn="ctr" rotWithShape="0">
                  <a:prstClr val="black">
                    <a:alpha val="20000"/>
                  </a:prstClr>
                </a:outerShdw>
              </a:effectLst>
            </c:spPr>
          </c:dPt>
          <c:dPt>
            <c:idx val="2"/>
            <c:bubble3D val="0"/>
            <c:spPr>
              <a:solidFill>
                <a:schemeClr val="accent3">
                  <a:tint val="65000"/>
                </a:schemeClr>
              </a:solidFill>
              <a:ln>
                <a:noFill/>
              </a:ln>
              <a:effectLst>
                <a:outerShdw blurRad="63500" sx="102000" sy="102000" algn="ctr" rotWithShape="0">
                  <a:prstClr val="black">
                    <a:alpha val="20000"/>
                  </a:prstClr>
                </a:outerShdw>
              </a:effectLst>
            </c:spPr>
          </c:dPt>
          <c:dLbls>
            <c:dLbl>
              <c:idx val="0"/>
              <c:layout>
                <c:manualLayout>
                  <c:x val="-3.7046395665579768E-4"/>
                  <c:y val="1.9238783056836781E-2"/>
                </c:manualLayout>
              </c:layout>
              <c:spPr>
                <a:noFill/>
                <a:ln>
                  <a:noFill/>
                </a:ln>
                <a:effectLst/>
              </c:spPr>
              <c:txPr>
                <a:bodyPr rot="0" spcFirstLastPara="1" vertOverflow="ellipsis" vert="horz" wrap="square" lIns="38100" tIns="19050" rIns="38100" bIns="19050" anchor="ctr" anchorCtr="1">
                  <a:noAutofit/>
                </a:bodyPr>
                <a:lstStyle/>
                <a:p>
                  <a:pPr>
                    <a:defRPr sz="1330" b="1" i="0" u="none" strike="noStrike" kern="1200" spc="0" baseline="0">
                      <a:solidFill>
                        <a:schemeClr val="accent5"/>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30554330708661415"/>
                      <c:h val="0.19688463298412387"/>
                    </c:manualLayout>
                  </c15:layout>
                </c:ext>
              </c:extLst>
            </c:dLbl>
            <c:dLbl>
              <c:idx val="1"/>
              <c:layout>
                <c:manualLayout>
                  <c:x val="9.4517958412098301E-4"/>
                  <c:y val="1.029612624223668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35365777056695891"/>
                      <c:h val="0.17508390348246824"/>
                    </c:manualLayout>
                  </c15:layout>
                </c:ext>
              </c:extLst>
            </c:dLbl>
            <c:dLbl>
              <c:idx val="2"/>
              <c:layout>
                <c:manualLayout>
                  <c:x val="0"/>
                  <c:y val="5.66280356299211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26918714555765594"/>
                      <c:h val="0.13324353362006813"/>
                    </c:manualLayout>
                  </c15:layout>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'Cosa dicono fam'!$V$130:$V$132</c:f>
              <c:strCache>
                <c:ptCount val="3"/>
                <c:pt idx="0">
                  <c:v>Sì, bevono troppo</c:v>
                </c:pt>
                <c:pt idx="1">
                  <c:v>Sì, bevono ma senza esagerare</c:v>
                </c:pt>
                <c:pt idx="2">
                  <c:v>Non ne conosco</c:v>
                </c:pt>
              </c:strCache>
            </c:strRef>
          </c:cat>
          <c:val>
            <c:numRef>
              <c:f>'Cosa dicono fam'!$W$130:$W$132</c:f>
              <c:numCache>
                <c:formatCode>0.0</c:formatCode>
                <c:ptCount val="3"/>
                <c:pt idx="0">
                  <c:v>28.160556257901391</c:v>
                </c:pt>
                <c:pt idx="1">
                  <c:v>52.781289506953222</c:v>
                </c:pt>
                <c:pt idx="2">
                  <c:v>19.058154235145388</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2"/>
              </a:solidFill>
              <a:ln>
                <a:noFill/>
              </a:ln>
              <a:effectLst>
                <a:outerShdw blurRad="63500" sx="102000" sy="102000" algn="ctr" rotWithShape="0">
                  <a:prstClr val="black">
                    <a:alpha val="20000"/>
                  </a:prstClr>
                </a:outerShdw>
              </a:effectLst>
            </c:spPr>
          </c:dPt>
          <c:dPt>
            <c:idx val="2"/>
            <c:bubble3D val="0"/>
            <c:spPr>
              <a:solidFill>
                <a:schemeClr val="accent3"/>
              </a:solidFill>
              <a:ln>
                <a:noFill/>
              </a:ln>
              <a:effectLst>
                <a:outerShdw blurRad="63500" sx="102000" sy="102000" algn="ctr" rotWithShape="0">
                  <a:prstClr val="black">
                    <a:alpha val="20000"/>
                  </a:prstClr>
                </a:outerShdw>
              </a:effectLst>
            </c:spPr>
          </c:dPt>
          <c:dPt>
            <c:idx val="3"/>
            <c:bubble3D val="0"/>
            <c:spPr>
              <a:solidFill>
                <a:schemeClr val="accent4"/>
              </a:solidFill>
              <a:ln>
                <a:noFill/>
              </a:ln>
              <a:effectLst>
                <a:outerShdw blurRad="63500" sx="102000" sy="102000" algn="ctr" rotWithShape="0">
                  <a:prstClr val="black">
                    <a:alpha val="20000"/>
                  </a:prstClr>
                </a:outerShdw>
              </a:effectLst>
            </c:spPr>
          </c:dPt>
          <c:dPt>
            <c:idx val="4"/>
            <c:bubble3D val="0"/>
            <c:spPr>
              <a:solidFill>
                <a:schemeClr val="accent5"/>
              </a:solidFill>
              <a:ln>
                <a:noFill/>
              </a:ln>
              <a:effectLst>
                <a:outerShdw blurRad="63500" sx="102000" sy="102000" algn="ctr" rotWithShape="0">
                  <a:prstClr val="black">
                    <a:alpha val="20000"/>
                  </a:prstClr>
                </a:outerShdw>
              </a:effectLst>
            </c:spPr>
          </c:dPt>
          <c:dLbls>
            <c:dLbl>
              <c:idx val="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it-IT"/>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2"/>
                      </a:solidFill>
                      <a:latin typeface="+mn-lt"/>
                      <a:ea typeface="+mn-ea"/>
                      <a:cs typeface="+mn-cs"/>
                    </a:defRPr>
                  </a:pPr>
                  <a:endParaRPr lang="it-IT"/>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solidFill>
                      <a:latin typeface="+mn-lt"/>
                      <a:ea typeface="+mn-ea"/>
                      <a:cs typeface="+mn-cs"/>
                    </a:defRPr>
                  </a:pPr>
                  <a:endParaRPr lang="it-IT"/>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4"/>
                      </a:solidFill>
                      <a:latin typeface="+mn-lt"/>
                      <a:ea typeface="+mn-ea"/>
                      <a:cs typeface="+mn-cs"/>
                    </a:defRPr>
                  </a:pPr>
                  <a:endParaRPr lang="it-IT"/>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mn-lt"/>
                      <a:ea typeface="+mn-ea"/>
                      <a:cs typeface="+mn-cs"/>
                    </a:defRPr>
                  </a:pPr>
                  <a:endParaRPr lang="it-IT"/>
                </a:p>
              </c:txPr>
              <c:dLblPos val="outEnd"/>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it-IT"/>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'Cosa dicono fam'!$O$149:$O$153</c:f>
              <c:strCache>
                <c:ptCount val="5"/>
                <c:pt idx="0">
                  <c:v>Vino</c:v>
                </c:pt>
                <c:pt idx="1">
                  <c:v>Birra</c:v>
                </c:pt>
                <c:pt idx="2">
                  <c:v>Amari, aperitivi</c:v>
                </c:pt>
                <c:pt idx="3">
                  <c:v>Superalcolici</c:v>
                </c:pt>
                <c:pt idx="4">
                  <c:v>Varie tipologie di alcolici</c:v>
                </c:pt>
              </c:strCache>
            </c:strRef>
          </c:cat>
          <c:val>
            <c:numRef>
              <c:f>'Cosa dicono fam'!$P$149:$P$153</c:f>
              <c:numCache>
                <c:formatCode>0.0</c:formatCode>
                <c:ptCount val="5"/>
                <c:pt idx="0">
                  <c:v>6.2428188433550362</c:v>
                </c:pt>
                <c:pt idx="1">
                  <c:v>29.375718115664494</c:v>
                </c:pt>
                <c:pt idx="2">
                  <c:v>8.6939869781692831</c:v>
                </c:pt>
                <c:pt idx="3">
                  <c:v>38.490999617004981</c:v>
                </c:pt>
                <c:pt idx="4">
                  <c:v>17.196476445806205</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'Cosa dicono fam'!$P$172</c:f>
              <c:strCache>
                <c:ptCount val="1"/>
                <c:pt idx="0">
                  <c:v>F</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'Cosa dicono fam'!$O$173:$O$177</c:f>
              <c:strCache>
                <c:ptCount val="5"/>
                <c:pt idx="0">
                  <c:v>Vino</c:v>
                </c:pt>
                <c:pt idx="1">
                  <c:v>Birra</c:v>
                </c:pt>
                <c:pt idx="2">
                  <c:v>Amari, aperitivi</c:v>
                </c:pt>
                <c:pt idx="3">
                  <c:v>Superalcolici</c:v>
                </c:pt>
                <c:pt idx="4">
                  <c:v>Varie tipologie di alcolici</c:v>
                </c:pt>
              </c:strCache>
            </c:strRef>
          </c:cat>
          <c:val>
            <c:numRef>
              <c:f>'Cosa dicono fam'!$P$173:$P$177</c:f>
              <c:numCache>
                <c:formatCode>0</c:formatCode>
                <c:ptCount val="5"/>
                <c:pt idx="0">
                  <c:v>5.3648068669527902</c:v>
                </c:pt>
                <c:pt idx="1">
                  <c:v>26.895565092989987</c:v>
                </c:pt>
                <c:pt idx="2">
                  <c:v>9.1559370529327602</c:v>
                </c:pt>
                <c:pt idx="3">
                  <c:v>41.988555078683831</c:v>
                </c:pt>
                <c:pt idx="4">
                  <c:v>16.595135908440632</c:v>
                </c:pt>
              </c:numCache>
            </c:numRef>
          </c:val>
        </c:ser>
        <c:ser>
          <c:idx val="1"/>
          <c:order val="1"/>
          <c:tx>
            <c:strRef>
              <c:f>'Cosa dicono fam'!$Q$172</c:f>
              <c:strCache>
                <c:ptCount val="1"/>
                <c:pt idx="0">
                  <c:v>M</c:v>
                </c:pt>
              </c:strCache>
            </c:strRef>
          </c:tx>
          <c:explosion val="1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dPt>
            <c:idx val="4"/>
            <c:bubble3D val="0"/>
            <c:spPr>
              <a:solidFill>
                <a:schemeClr val="accent5"/>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'Cosa dicono fam'!$O$173:$O$177</c:f>
              <c:strCache>
                <c:ptCount val="5"/>
                <c:pt idx="0">
                  <c:v>Vino</c:v>
                </c:pt>
                <c:pt idx="1">
                  <c:v>Birra</c:v>
                </c:pt>
                <c:pt idx="2">
                  <c:v>Amari, aperitivi</c:v>
                </c:pt>
                <c:pt idx="3">
                  <c:v>Superalcolici</c:v>
                </c:pt>
                <c:pt idx="4">
                  <c:v>Varie tipologie di alcolici</c:v>
                </c:pt>
              </c:strCache>
            </c:strRef>
          </c:cat>
          <c:val>
            <c:numRef>
              <c:f>'Cosa dicono fam'!$Q$173:$Q$177</c:f>
              <c:numCache>
                <c:formatCode>0</c:formatCode>
                <c:ptCount val="5"/>
                <c:pt idx="0">
                  <c:v>7.0866141732283463</c:v>
                </c:pt>
                <c:pt idx="1">
                  <c:v>32.808398950131235</c:v>
                </c:pt>
                <c:pt idx="2">
                  <c:v>8.0489938757655288</c:v>
                </c:pt>
                <c:pt idx="3">
                  <c:v>34.208223972003502</c:v>
                </c:pt>
                <c:pt idx="4">
                  <c:v>17.84776902887139</c:v>
                </c:pt>
              </c:numCache>
            </c:numRef>
          </c:val>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explosion val="2"/>
          <c:dPt>
            <c:idx val="0"/>
            <c:bubble3D val="0"/>
            <c:spPr>
              <a:solidFill>
                <a:srgbClr val="0070C0"/>
              </a:solidFill>
              <a:ln>
                <a:noFill/>
              </a:ln>
              <a:effectLst>
                <a:outerShdw blurRad="63500" sx="102000" sy="102000" algn="ctr" rotWithShape="0">
                  <a:prstClr val="black">
                    <a:alpha val="20000"/>
                  </a:prstClr>
                </a:outerShdw>
              </a:effectLst>
            </c:spPr>
          </c:dPt>
          <c:dPt>
            <c:idx val="1"/>
            <c:bubble3D val="0"/>
            <c:spPr>
              <a:solidFill>
                <a:srgbClr val="00B0F0"/>
              </a:solidFill>
              <a:ln>
                <a:noFill/>
              </a:ln>
              <a:effectLst>
                <a:outerShdw blurRad="63500" sx="102000" sy="102000" algn="ctr" rotWithShape="0">
                  <a:prstClr val="black">
                    <a:alpha val="20000"/>
                  </a:prstClr>
                </a:outerShdw>
              </a:effectLst>
            </c:spPr>
          </c:dPt>
          <c:dPt>
            <c:idx val="2"/>
            <c:bubble3D val="0"/>
            <c:spPr>
              <a:solidFill>
                <a:schemeClr val="accent3">
                  <a:lumMod val="60000"/>
                  <a:lumOff val="40000"/>
                </a:schemeClr>
              </a:solidFill>
              <a:ln>
                <a:noFill/>
              </a:ln>
              <a:effectLst>
                <a:outerShdw blurRad="63500" sx="102000" sy="102000" algn="ctr" rotWithShape="0">
                  <a:prstClr val="black">
                    <a:alpha val="20000"/>
                  </a:prstClr>
                </a:outerShdw>
              </a:effectLst>
            </c:spPr>
          </c:dPt>
          <c:dPt>
            <c:idx val="3"/>
            <c:bubble3D val="0"/>
            <c:spPr>
              <a:solidFill>
                <a:schemeClr val="accent3"/>
              </a:solidFill>
              <a:ln>
                <a:noFill/>
              </a:ln>
              <a:effectLst>
                <a:outerShdw blurRad="63500" sx="102000" sy="102000" algn="ctr" rotWithShape="0">
                  <a:prstClr val="black">
                    <a:alpha val="20000"/>
                  </a:prstClr>
                </a:outerShdw>
              </a:effectLst>
            </c:spPr>
          </c:dPt>
          <c:dPt>
            <c:idx val="4"/>
            <c:bubble3D val="0"/>
            <c:spPr>
              <a:solidFill>
                <a:schemeClr val="accent3">
                  <a:lumMod val="75000"/>
                </a:schemeClr>
              </a:solidFill>
              <a:ln>
                <a:noFill/>
              </a:ln>
              <a:effectLst>
                <a:outerShdw blurRad="63500" sx="102000" sy="102000" algn="ctr" rotWithShape="0">
                  <a:prstClr val="black">
                    <a:alpha val="20000"/>
                  </a:prstClr>
                </a:outerShdw>
              </a:effectLst>
            </c:spPr>
          </c:dPt>
          <c:dPt>
            <c:idx val="5"/>
            <c:bubble3D val="0"/>
            <c:spPr>
              <a:solidFill>
                <a:srgbClr val="FFFF00"/>
              </a:solidFill>
              <a:ln>
                <a:noFill/>
              </a:ln>
              <a:effectLst>
                <a:outerShdw blurRad="63500" sx="102000" sy="102000" algn="ctr" rotWithShape="0">
                  <a:prstClr val="black">
                    <a:alpha val="20000"/>
                  </a:prstClr>
                </a:outerShdw>
              </a:effectLst>
            </c:spPr>
          </c:dPt>
          <c:dPt>
            <c:idx val="6"/>
            <c:bubble3D val="0"/>
            <c:spPr>
              <a:solidFill>
                <a:srgbClr val="FFC000"/>
              </a:solidFill>
              <a:ln>
                <a:noFill/>
              </a:ln>
              <a:effectLst>
                <a:outerShdw blurRad="63500" sx="102000" sy="102000" algn="ctr" rotWithShape="0">
                  <a:prstClr val="black">
                    <a:alpha val="20000"/>
                  </a:prstClr>
                </a:outerShdw>
              </a:effectLst>
            </c:spPr>
          </c:dPt>
          <c:dPt>
            <c:idx val="7"/>
            <c:bubble3D val="0"/>
            <c:spPr>
              <a:solidFill>
                <a:schemeClr val="accent5"/>
              </a:solidFill>
              <a:ln>
                <a:noFill/>
              </a:ln>
              <a:effectLst>
                <a:outerShdw blurRad="63500" sx="102000" sy="102000" algn="ctr" rotWithShape="0">
                  <a:prstClr val="black">
                    <a:alpha val="20000"/>
                  </a:prstClr>
                </a:outerShdw>
              </a:effectLst>
            </c:spPr>
          </c:dPt>
          <c:dPt>
            <c:idx val="8"/>
            <c:bubble3D val="0"/>
            <c:spPr>
              <a:pattFill prst="wdUpDiag">
                <a:fgClr>
                  <a:schemeClr val="tx2">
                    <a:lumMod val="75000"/>
                  </a:schemeClr>
                </a:fgClr>
                <a:bgClr>
                  <a:schemeClr val="bg1"/>
                </a:bgClr>
              </a:pattFill>
              <a:ln>
                <a:noFill/>
              </a:ln>
              <a:effectLst>
                <a:outerShdw blurRad="63500" sx="102000" sy="102000" algn="ctr" rotWithShape="0">
                  <a:prstClr val="black">
                    <a:alpha val="20000"/>
                  </a:prstClr>
                </a:outerShdw>
              </a:effectLst>
            </c:spPr>
          </c:dPt>
          <c:dLbls>
            <c:dLbl>
              <c:idx val="0"/>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rgbClr val="0070C0"/>
                      </a:solidFill>
                      <a:latin typeface="+mn-lt"/>
                      <a:ea typeface="+mn-ea"/>
                      <a:cs typeface="+mn-cs"/>
                    </a:defRPr>
                  </a:pPr>
                  <a:endParaRPr lang="it-IT"/>
                </a:p>
              </c:txPr>
              <c:dLblPos val="outEnd"/>
              <c:showLegendKey val="0"/>
              <c:showVal val="0"/>
              <c:showCatName val="1"/>
              <c:showSerName val="0"/>
              <c:showPercent val="1"/>
              <c:showBubbleSize val="0"/>
            </c:dLbl>
            <c:dLbl>
              <c:idx val="1"/>
              <c:layout>
                <c:manualLayout>
                  <c:x val="4.3730353863869781E-2"/>
                  <c:y val="-3.8176401168527152E-3"/>
                </c:manualLayout>
              </c:layout>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rgbClr val="0070C0"/>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extLst>
            </c:dLbl>
            <c:dLbl>
              <c:idx val="2"/>
              <c:layout>
                <c:manualLayout>
                  <c:x val="3.0303030303030207E-2"/>
                  <c:y val="-8.5995085995085999E-2"/>
                </c:manualLayout>
              </c:layout>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lumMod val="75000"/>
                        </a:schemeClr>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extLst>
            </c:dLbl>
            <c:dLbl>
              <c:idx val="3"/>
              <c:layout>
                <c:manualLayout>
                  <c:x val="-7.9051383399209516E-2"/>
                  <c:y val="-1.4742014742014743E-2"/>
                </c:manualLayout>
              </c:layout>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3">
                          <a:lumMod val="75000"/>
                        </a:schemeClr>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extLst>
            </c:dLbl>
            <c:dLbl>
              <c:idx val="4"/>
              <c:layout>
                <c:manualLayout>
                  <c:x val="-0.10144922349133235"/>
                  <c:y val="-6.1424094101259459E-3"/>
                </c:manualLayout>
              </c:layout>
              <c:tx>
                <c:rich>
                  <a:bodyPr rot="0" spcFirstLastPara="1" vertOverflow="ellipsis" vert="horz" wrap="square" lIns="38100" tIns="19050" rIns="38100" bIns="19050" anchor="ctr" anchorCtr="1">
                    <a:noAutofit/>
                  </a:bodyPr>
                  <a:lstStyle/>
                  <a:p>
                    <a:pPr>
                      <a:defRPr sz="1600" b="1" i="0" u="none" strike="noStrike" kern="1200" spc="0" baseline="0">
                        <a:solidFill>
                          <a:schemeClr val="accent3">
                            <a:lumMod val="75000"/>
                          </a:schemeClr>
                        </a:solidFill>
                        <a:latin typeface="+mn-lt"/>
                        <a:ea typeface="+mn-ea"/>
                        <a:cs typeface="+mn-cs"/>
                      </a:defRPr>
                    </a:pPr>
                    <a:fld id="{3351ED27-AF0F-4476-B181-A327DA936880}" type="CATEGORYNAME">
                      <a:rPr lang="it-IT">
                        <a:solidFill>
                          <a:schemeClr val="accent3">
                            <a:lumMod val="75000"/>
                          </a:schemeClr>
                        </a:solidFill>
                      </a:rPr>
                      <a:pPr>
                        <a:defRPr sz="1600">
                          <a:solidFill>
                            <a:schemeClr val="accent3">
                              <a:lumMod val="75000"/>
                            </a:schemeClr>
                          </a:solidFill>
                        </a:defRPr>
                      </a:pPr>
                      <a:t>[NOME CATEGORIA]</a:t>
                    </a:fld>
                    <a:r>
                      <a:rPr lang="it-IT" baseline="0" dirty="0">
                        <a:solidFill>
                          <a:schemeClr val="accent3">
                            <a:lumMod val="75000"/>
                          </a:schemeClr>
                        </a:solidFill>
                      </a:rPr>
                      <a:t>
</a:t>
                    </a:r>
                    <a:fld id="{EF4C3917-61B4-4F0F-B888-9D06C578C709}" type="VALUE">
                      <a:rPr lang="it-IT" baseline="0" smtClean="0">
                        <a:solidFill>
                          <a:schemeClr val="accent3">
                            <a:lumMod val="75000"/>
                          </a:schemeClr>
                        </a:solidFill>
                      </a:rPr>
                      <a:pPr>
                        <a:defRPr sz="1600">
                          <a:solidFill>
                            <a:schemeClr val="accent3">
                              <a:lumMod val="75000"/>
                            </a:schemeClr>
                          </a:solidFill>
                        </a:defRPr>
                      </a:pPr>
                      <a:t>[VALORE]</a:t>
                    </a:fld>
                    <a:r>
                      <a:rPr lang="it-IT" baseline="0" dirty="0" smtClean="0">
                        <a:solidFill>
                          <a:schemeClr val="accent3">
                            <a:lumMod val="75000"/>
                          </a:schemeClr>
                        </a:solidFill>
                      </a:rPr>
                      <a:t>%</a:t>
                    </a:r>
                  </a:p>
                </c:rich>
              </c:tx>
              <c:numFmt formatCode="General" sourceLinked="0"/>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accent3">
                          <a:lumMod val="75000"/>
                        </a:schemeClr>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layout>
                    <c:manualLayout>
                      <c:w val="0.19580374093554509"/>
                      <c:h val="0.1566093366093366"/>
                    </c:manualLayout>
                  </c15:layout>
                  <c15:dlblFieldTable/>
                  <c15:showDataLabelsRange val="0"/>
                </c:ext>
              </c:extLst>
            </c:dLbl>
            <c:dLbl>
              <c:idx val="5"/>
              <c:layout>
                <c:manualLayout>
                  <c:x val="-6.4558629776021087E-2"/>
                  <c:y val="7.1253071253071162E-2"/>
                </c:manualLayout>
              </c:layout>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extLst>
            </c:dLbl>
            <c:dLbl>
              <c:idx val="6"/>
              <c:layout>
                <c:manualLayout>
                  <c:x val="-0.10144927536231885"/>
                  <c:y val="9.8280098280098278E-3"/>
                </c:manualLayout>
              </c:layout>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extLst>
            </c:dLbl>
            <c:dLbl>
              <c:idx val="7"/>
              <c:layout>
                <c:manualLayout>
                  <c:x val="-3.5573122529644272E-2"/>
                  <c:y val="-0.1326781326781327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mn-lt"/>
                        <a:ea typeface="+mn-ea"/>
                        <a:cs typeface="+mn-cs"/>
                      </a:defRPr>
                    </a:pPr>
                    <a:fld id="{74067EE3-CF88-4E06-B4B9-E48702D3523B}" type="CATEGORYNAME">
                      <a:rPr lang="en-US">
                        <a:solidFill>
                          <a:schemeClr val="accent5"/>
                        </a:solidFill>
                      </a:rPr>
                      <a:pPr>
                        <a:defRPr sz="1600">
                          <a:solidFill>
                            <a:schemeClr val="accent5"/>
                          </a:solidFill>
                        </a:defRPr>
                      </a:pPr>
                      <a:t>[NOME CATEGORIA]</a:t>
                    </a:fld>
                    <a:r>
                      <a:rPr lang="en-US" baseline="0" dirty="0">
                        <a:solidFill>
                          <a:schemeClr val="accent5"/>
                        </a:solidFill>
                      </a:rPr>
                      <a:t>
</a:t>
                    </a:r>
                    <a:fld id="{BA1E40AB-D8A1-4DD1-9142-F19797B875C5}" type="VALUE">
                      <a:rPr lang="en-US" baseline="0" smtClean="0">
                        <a:solidFill>
                          <a:schemeClr val="accent5"/>
                        </a:solidFill>
                      </a:rPr>
                      <a:pPr>
                        <a:defRPr sz="1600">
                          <a:solidFill>
                            <a:schemeClr val="accent5"/>
                          </a:solidFill>
                        </a:defRPr>
                      </a:pPr>
                      <a:t>[VALORE]</a:t>
                    </a:fld>
                    <a:r>
                      <a:rPr lang="en-US" baseline="0" dirty="0" smtClean="0">
                        <a:solidFill>
                          <a:schemeClr val="accent5"/>
                        </a:solidFill>
                      </a:rPr>
                      <a:t>%</a:t>
                    </a:r>
                  </a:p>
                </c:rich>
              </c:tx>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5"/>
                      </a:solidFill>
                      <a:latin typeface="+mn-lt"/>
                      <a:ea typeface="+mn-ea"/>
                      <a:cs typeface="+mn-cs"/>
                    </a:defRPr>
                  </a:pPr>
                  <a:endParaRPr lang="it-IT"/>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Lst>
            </c:dLbl>
            <c:dLbl>
              <c:idx val="8"/>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it-IT"/>
                </a:p>
              </c:txPr>
              <c:dLblPos val="outEnd"/>
              <c:showLegendKey val="0"/>
              <c:showVal val="0"/>
              <c:showCatName val="1"/>
              <c:showSerName val="0"/>
              <c:showPercent val="1"/>
              <c:showBubbleSize val="0"/>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it-IT"/>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'Cosa dicono fam'!$O$189:$O$197</c:f>
              <c:strCache>
                <c:ptCount val="9"/>
                <c:pt idx="0">
                  <c:v>Per sballare</c:v>
                </c:pt>
                <c:pt idx="1">
                  <c:v>Per divertirsi</c:v>
                </c:pt>
                <c:pt idx="2">
                  <c:v>Per sentirsi grande</c:v>
                </c:pt>
                <c:pt idx="3">
                  <c:v>Per imitazione</c:v>
                </c:pt>
                <c:pt idx="4">
                  <c:v>Per essere accettati dagli altri</c:v>
                </c:pt>
                <c:pt idx="5">
                  <c:v>Per dimenticare i problemi</c:v>
                </c:pt>
                <c:pt idx="6">
                  <c:v>Per vincere la timidezza</c:v>
                </c:pt>
                <c:pt idx="7">
                  <c:v>Per noia</c:v>
                </c:pt>
                <c:pt idx="8">
                  <c:v>Altro</c:v>
                </c:pt>
              </c:strCache>
            </c:strRef>
          </c:cat>
          <c:val>
            <c:numRef>
              <c:f>'Cosa dicono fam'!$P$189:$P$197</c:f>
              <c:numCache>
                <c:formatCode>0.0</c:formatCode>
                <c:ptCount val="9"/>
                <c:pt idx="0">
                  <c:v>5.1461245235069883</c:v>
                </c:pt>
                <c:pt idx="1">
                  <c:v>16.772554002541295</c:v>
                </c:pt>
                <c:pt idx="2">
                  <c:v>30.590851334180432</c:v>
                </c:pt>
                <c:pt idx="3">
                  <c:v>4.8919949174078781</c:v>
                </c:pt>
                <c:pt idx="4">
                  <c:v>13.564167725540024</c:v>
                </c:pt>
                <c:pt idx="5">
                  <c:v>5.8449809402795427</c:v>
                </c:pt>
                <c:pt idx="6">
                  <c:v>1.0482846251588309</c:v>
                </c:pt>
                <c:pt idx="7">
                  <c:v>0.47649301143583228</c:v>
                </c:pt>
                <c:pt idx="8">
                  <c:v>21.664548919949176</c:v>
                </c:pt>
              </c:numCache>
            </c:numRef>
          </c:val>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64414349196443E-2"/>
          <c:y val="1.7976304363823681E-2"/>
          <c:w val="0.88808101487314084"/>
          <c:h val="0.93373003900213403"/>
        </c:manualLayout>
      </c:layout>
      <c:doughnutChart>
        <c:varyColors val="1"/>
        <c:ser>
          <c:idx val="0"/>
          <c:order val="0"/>
          <c:tx>
            <c:strRef>
              <c:f>'Cosa dicono fam'!$P$212</c:f>
              <c:strCache>
                <c:ptCount val="1"/>
                <c:pt idx="0">
                  <c:v>Femmina</c:v>
                </c:pt>
              </c:strCache>
            </c:strRef>
          </c:tx>
          <c:spPr>
            <a:ln w="38100">
              <a:solidFill>
                <a:schemeClr val="accent5">
                  <a:alpha val="7000"/>
                </a:schemeClr>
              </a:solidFill>
            </a:ln>
            <a:effectLst/>
          </c:spPr>
          <c:dPt>
            <c:idx val="0"/>
            <c:bubble3D val="0"/>
            <c:spPr>
              <a:solidFill>
                <a:srgbClr val="0070C0"/>
              </a:solidFill>
              <a:ln w="38100">
                <a:solidFill>
                  <a:schemeClr val="accent5">
                    <a:alpha val="7000"/>
                  </a:schemeClr>
                </a:solidFill>
              </a:ln>
              <a:effectLst/>
            </c:spPr>
          </c:dPt>
          <c:dPt>
            <c:idx val="1"/>
            <c:bubble3D val="0"/>
            <c:spPr>
              <a:solidFill>
                <a:srgbClr val="00B0F0"/>
              </a:solidFill>
              <a:ln w="38100">
                <a:solidFill>
                  <a:schemeClr val="accent5">
                    <a:alpha val="7000"/>
                  </a:schemeClr>
                </a:solidFill>
              </a:ln>
              <a:effectLst/>
            </c:spPr>
          </c:dPt>
          <c:dPt>
            <c:idx val="2"/>
            <c:bubble3D val="0"/>
            <c:spPr>
              <a:solidFill>
                <a:schemeClr val="accent3">
                  <a:lumMod val="60000"/>
                  <a:lumOff val="40000"/>
                </a:schemeClr>
              </a:solidFill>
              <a:ln w="38100">
                <a:solidFill>
                  <a:schemeClr val="accent5"/>
                </a:solidFill>
              </a:ln>
              <a:effectLst/>
            </c:spPr>
          </c:dPt>
          <c:dPt>
            <c:idx val="3"/>
            <c:bubble3D val="0"/>
            <c:spPr>
              <a:solidFill>
                <a:schemeClr val="accent3"/>
              </a:solidFill>
              <a:ln w="38100">
                <a:solidFill>
                  <a:schemeClr val="accent5"/>
                </a:solidFill>
              </a:ln>
              <a:effectLst/>
            </c:spPr>
          </c:dPt>
          <c:dPt>
            <c:idx val="4"/>
            <c:bubble3D val="0"/>
            <c:spPr>
              <a:solidFill>
                <a:schemeClr val="accent3">
                  <a:lumMod val="75000"/>
                </a:schemeClr>
              </a:solidFill>
              <a:ln w="38100">
                <a:solidFill>
                  <a:schemeClr val="accent5"/>
                </a:solidFill>
              </a:ln>
              <a:effectLst/>
            </c:spPr>
          </c:dPt>
          <c:dPt>
            <c:idx val="5"/>
            <c:bubble3D val="0"/>
            <c:spPr>
              <a:solidFill>
                <a:srgbClr val="FFFF00"/>
              </a:solidFill>
              <a:ln w="38100">
                <a:solidFill>
                  <a:schemeClr val="accent5"/>
                </a:solidFill>
              </a:ln>
              <a:effectLst/>
            </c:spPr>
          </c:dPt>
          <c:dPt>
            <c:idx val="6"/>
            <c:bubble3D val="0"/>
            <c:spPr>
              <a:solidFill>
                <a:srgbClr val="FFC000"/>
              </a:solidFill>
              <a:ln w="38100">
                <a:solidFill>
                  <a:schemeClr val="accent5">
                    <a:alpha val="7000"/>
                  </a:schemeClr>
                </a:solidFill>
              </a:ln>
              <a:effectLst/>
            </c:spPr>
          </c:dPt>
          <c:dPt>
            <c:idx val="7"/>
            <c:bubble3D val="0"/>
            <c:spPr>
              <a:solidFill>
                <a:schemeClr val="accent5"/>
              </a:solidFill>
              <a:ln w="38100">
                <a:solidFill>
                  <a:schemeClr val="accent5">
                    <a:alpha val="7000"/>
                  </a:schemeClr>
                </a:solidFill>
              </a:ln>
              <a:effectLst/>
            </c:spPr>
          </c:dPt>
          <c:dPt>
            <c:idx val="8"/>
            <c:bubble3D val="0"/>
            <c:spPr>
              <a:pattFill prst="solidDmnd">
                <a:fgClr>
                  <a:srgbClr val="002060"/>
                </a:fgClr>
                <a:bgClr>
                  <a:schemeClr val="bg1"/>
                </a:bgClr>
              </a:pattFill>
              <a:ln w="38100">
                <a:solidFill>
                  <a:schemeClr val="accent5">
                    <a:alpha val="7000"/>
                  </a:schemeClr>
                </a:solidFill>
              </a:ln>
              <a:effectLst/>
            </c:spPr>
          </c:dPt>
          <c:dLbls>
            <c:dLbl>
              <c:idx val="6"/>
              <c:layout>
                <c:manualLayout>
                  <c:x val="8.7694483734087697E-2"/>
                  <c:y val="7.476635514018691E-2"/>
                </c:manualLayout>
              </c:layout>
              <c:showLegendKey val="0"/>
              <c:showVal val="0"/>
              <c:showCatName val="0"/>
              <c:showSerName val="0"/>
              <c:showPercent val="1"/>
              <c:showBubbleSize val="0"/>
              <c:extLst>
                <c:ext xmlns:c15="http://schemas.microsoft.com/office/drawing/2012/chart" uri="{CE6537A1-D6FC-4f65-9D91-7224C49458BB}"/>
              </c:extLst>
            </c:dLbl>
            <c:dLbl>
              <c:idx val="7"/>
              <c:layout>
                <c:manualLayout>
                  <c:x val="8.2036775106082038E-2"/>
                  <c:y val="-7.0093457943926091E-3"/>
                </c:manualLayout>
              </c:layout>
              <c:showLegendKey val="0"/>
              <c:showVal val="0"/>
              <c:showCatName val="0"/>
              <c:showSerName val="0"/>
              <c:showPercent val="1"/>
              <c:showBubbleSize val="0"/>
              <c:extLst>
                <c:ext xmlns:c15="http://schemas.microsoft.com/office/drawing/2012/chart" uri="{CE6537A1-D6FC-4f65-9D91-7224C49458BB}"/>
              </c:extLst>
            </c:dLbl>
            <c:dLbl>
              <c:idx val="8"/>
              <c:layout>
                <c:manualLayout>
                  <c:x val="9.5555555555555477E-2"/>
                  <c:y val="9.11214953271028E-2"/>
                </c:manualLayout>
              </c:layout>
              <c:showLegendKey val="0"/>
              <c:showVal val="0"/>
              <c:showCatName val="0"/>
              <c:showSerName val="0"/>
              <c:showPercent val="1"/>
              <c:showBubbleSize val="0"/>
              <c:extLst>
                <c:ext xmlns:c15="http://schemas.microsoft.com/office/drawing/2012/chart" uri="{CE6537A1-D6FC-4f65-9D91-7224C49458BB}"/>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'Cosa dicono fam'!$O$213:$O$221</c:f>
              <c:strCache>
                <c:ptCount val="9"/>
                <c:pt idx="0">
                  <c:v>Per sballare</c:v>
                </c:pt>
                <c:pt idx="1">
                  <c:v>Per divertirsi</c:v>
                </c:pt>
                <c:pt idx="2">
                  <c:v>Per sentirsi grande</c:v>
                </c:pt>
                <c:pt idx="3">
                  <c:v>Per imitazione</c:v>
                </c:pt>
                <c:pt idx="4">
                  <c:v>Per essere accettati dagli altri</c:v>
                </c:pt>
                <c:pt idx="5">
                  <c:v>Per dimenticare i problemi</c:v>
                </c:pt>
                <c:pt idx="6">
                  <c:v>Per vincere la timidezza</c:v>
                </c:pt>
                <c:pt idx="7">
                  <c:v>Per noia</c:v>
                </c:pt>
                <c:pt idx="8">
                  <c:v>Altro</c:v>
                </c:pt>
              </c:strCache>
            </c:strRef>
          </c:cat>
          <c:val>
            <c:numRef>
              <c:f>'Cosa dicono fam'!$P$213:$P$221</c:f>
              <c:numCache>
                <c:formatCode>0</c:formatCode>
                <c:ptCount val="9"/>
                <c:pt idx="0">
                  <c:v>4.9360146252285197</c:v>
                </c:pt>
                <c:pt idx="1">
                  <c:v>16.697135892748324</c:v>
                </c:pt>
                <c:pt idx="2">
                  <c:v>29.067641681901279</c:v>
                </c:pt>
                <c:pt idx="3">
                  <c:v>5.6063375990249842</c:v>
                </c:pt>
                <c:pt idx="4">
                  <c:v>15.417428397318709</c:v>
                </c:pt>
                <c:pt idx="5">
                  <c:v>6.7641681901279709</c:v>
                </c:pt>
                <c:pt idx="6">
                  <c:v>1.0968921389396709</c:v>
                </c:pt>
                <c:pt idx="7">
                  <c:v>0.42656916514320536</c:v>
                </c:pt>
                <c:pt idx="8">
                  <c:v>19.987812309567339</c:v>
                </c:pt>
              </c:numCache>
            </c:numRef>
          </c:val>
        </c:ser>
        <c:ser>
          <c:idx val="1"/>
          <c:order val="1"/>
          <c:tx>
            <c:strRef>
              <c:f>'Cosa dicono fam'!$Q$212</c:f>
              <c:strCache>
                <c:ptCount val="1"/>
                <c:pt idx="0">
                  <c:v>Maschio</c:v>
                </c:pt>
              </c:strCache>
            </c:strRef>
          </c:tx>
          <c:spPr>
            <a:ln>
              <a:solidFill>
                <a:srgbClr val="CC99FF">
                  <a:alpha val="9000"/>
                </a:srgbClr>
              </a:solidFill>
            </a:ln>
            <a:effectLst/>
          </c:spPr>
          <c:explosion val="9"/>
          <c:dPt>
            <c:idx val="0"/>
            <c:bubble3D val="0"/>
            <c:spPr>
              <a:solidFill>
                <a:srgbClr val="0070C0"/>
              </a:solidFill>
              <a:ln w="19050">
                <a:solidFill>
                  <a:srgbClr val="CC99FF">
                    <a:alpha val="9000"/>
                  </a:srgbClr>
                </a:solidFill>
              </a:ln>
              <a:effectLst/>
            </c:spPr>
          </c:dPt>
          <c:dPt>
            <c:idx val="1"/>
            <c:bubble3D val="0"/>
            <c:spPr>
              <a:solidFill>
                <a:srgbClr val="00B0F0"/>
              </a:solidFill>
              <a:ln w="19050">
                <a:solidFill>
                  <a:srgbClr val="CC99FF">
                    <a:alpha val="9000"/>
                  </a:srgbClr>
                </a:solidFill>
              </a:ln>
              <a:effectLst/>
            </c:spPr>
          </c:dPt>
          <c:dPt>
            <c:idx val="2"/>
            <c:bubble3D val="0"/>
            <c:spPr>
              <a:solidFill>
                <a:schemeClr val="accent3">
                  <a:lumMod val="60000"/>
                  <a:lumOff val="40000"/>
                </a:schemeClr>
              </a:solidFill>
              <a:ln w="38100">
                <a:solidFill>
                  <a:schemeClr val="accent5"/>
                </a:solidFill>
              </a:ln>
              <a:effectLst/>
            </c:spPr>
          </c:dPt>
          <c:dPt>
            <c:idx val="3"/>
            <c:bubble3D val="0"/>
            <c:spPr>
              <a:solidFill>
                <a:schemeClr val="accent3"/>
              </a:solidFill>
              <a:ln w="38100">
                <a:solidFill>
                  <a:schemeClr val="accent5"/>
                </a:solidFill>
              </a:ln>
              <a:effectLst/>
            </c:spPr>
          </c:dPt>
          <c:dPt>
            <c:idx val="4"/>
            <c:bubble3D val="0"/>
            <c:spPr>
              <a:solidFill>
                <a:schemeClr val="accent3">
                  <a:lumMod val="75000"/>
                </a:schemeClr>
              </a:solidFill>
              <a:ln w="38100">
                <a:solidFill>
                  <a:schemeClr val="accent5"/>
                </a:solidFill>
              </a:ln>
              <a:effectLst/>
            </c:spPr>
          </c:dPt>
          <c:dPt>
            <c:idx val="5"/>
            <c:bubble3D val="0"/>
            <c:spPr>
              <a:solidFill>
                <a:srgbClr val="FFFF00"/>
              </a:solidFill>
              <a:ln w="38100">
                <a:solidFill>
                  <a:schemeClr val="accent5"/>
                </a:solidFill>
              </a:ln>
              <a:effectLst/>
            </c:spPr>
          </c:dPt>
          <c:dPt>
            <c:idx val="6"/>
            <c:bubble3D val="0"/>
            <c:spPr>
              <a:solidFill>
                <a:srgbClr val="FFC000"/>
              </a:solidFill>
              <a:ln w="19050">
                <a:solidFill>
                  <a:srgbClr val="CC99FF">
                    <a:alpha val="9000"/>
                  </a:srgbClr>
                </a:solidFill>
              </a:ln>
              <a:effectLst/>
            </c:spPr>
          </c:dPt>
          <c:dPt>
            <c:idx val="7"/>
            <c:bubble3D val="0"/>
            <c:spPr>
              <a:solidFill>
                <a:schemeClr val="accent5"/>
              </a:solidFill>
              <a:ln w="19050">
                <a:solidFill>
                  <a:srgbClr val="CC99FF">
                    <a:alpha val="9000"/>
                  </a:srgbClr>
                </a:solidFill>
              </a:ln>
              <a:effectLst/>
            </c:spPr>
          </c:dPt>
          <c:dPt>
            <c:idx val="8"/>
            <c:bubble3D val="0"/>
            <c:spPr>
              <a:pattFill prst="solidDmnd">
                <a:fgClr>
                  <a:srgbClr val="002060"/>
                </a:fgClr>
                <a:bgClr>
                  <a:schemeClr val="bg1"/>
                </a:bgClr>
              </a:pattFill>
              <a:ln w="19050">
                <a:solidFill>
                  <a:srgbClr val="CC99FF">
                    <a:alpha val="9000"/>
                  </a:srgbClr>
                </a:solidFill>
              </a:ln>
              <a:effectLst/>
            </c:spPr>
          </c:dPt>
          <c:dLbls>
            <c:dLbl>
              <c:idx val="6"/>
              <c:layout>
                <c:manualLayout>
                  <c:x val="-8.2036775106082038E-2"/>
                  <c:y val="-4.6728971962616819E-3"/>
                </c:manualLayout>
              </c:layout>
              <c:showLegendKey val="0"/>
              <c:showVal val="0"/>
              <c:showCatName val="0"/>
              <c:showSerName val="0"/>
              <c:showPercent val="1"/>
              <c:showBubbleSize val="0"/>
              <c:extLst>
                <c:ext xmlns:c15="http://schemas.microsoft.com/office/drawing/2012/chart" uri="{CE6537A1-D6FC-4f65-9D91-7224C49458BB}"/>
              </c:extLst>
            </c:dLbl>
            <c:dLbl>
              <c:idx val="7"/>
              <c:layout>
                <c:manualLayout>
                  <c:x val="-7.7793493635077815E-2"/>
                  <c:y val="-8.8785046728972E-2"/>
                </c:manualLayout>
              </c:layout>
              <c:showLegendKey val="0"/>
              <c:showVal val="0"/>
              <c:showCatName val="0"/>
              <c:showSerName val="0"/>
              <c:showPercent val="1"/>
              <c:showBubbleSize val="0"/>
              <c:extLst>
                <c:ext xmlns:c15="http://schemas.microsoft.com/office/drawing/2012/chart" uri="{CE6537A1-D6FC-4f65-9D91-7224C49458BB}"/>
              </c:extLst>
            </c:dLbl>
            <c:dLbl>
              <c:idx val="8"/>
              <c:layout>
                <c:manualLayout>
                  <c:x val="-9.1111111111111157E-2"/>
                  <c:y val="-5.3738317757009366E-2"/>
                </c:manualLayout>
              </c:layout>
              <c:showLegendKey val="0"/>
              <c:showVal val="0"/>
              <c:showCatName val="0"/>
              <c:showSerName val="0"/>
              <c:showPercent val="1"/>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'Cosa dicono fam'!$O$213:$O$221</c:f>
              <c:strCache>
                <c:ptCount val="9"/>
                <c:pt idx="0">
                  <c:v>Per sballare</c:v>
                </c:pt>
                <c:pt idx="1">
                  <c:v>Per divertirsi</c:v>
                </c:pt>
                <c:pt idx="2">
                  <c:v>Per sentirsi grande</c:v>
                </c:pt>
                <c:pt idx="3">
                  <c:v>Per imitazione</c:v>
                </c:pt>
                <c:pt idx="4">
                  <c:v>Per essere accettati dagli altri</c:v>
                </c:pt>
                <c:pt idx="5">
                  <c:v>Per dimenticare i problemi</c:v>
                </c:pt>
                <c:pt idx="6">
                  <c:v>Per vincere la timidezza</c:v>
                </c:pt>
                <c:pt idx="7">
                  <c:v>Per noia</c:v>
                </c:pt>
                <c:pt idx="8">
                  <c:v>Altro</c:v>
                </c:pt>
              </c:strCache>
            </c:strRef>
          </c:cat>
          <c:val>
            <c:numRef>
              <c:f>'Cosa dicono fam'!$Q$213:$Q$221</c:f>
              <c:numCache>
                <c:formatCode>0</c:formatCode>
                <c:ptCount val="9"/>
                <c:pt idx="0">
                  <c:v>5.3921568627450984</c:v>
                </c:pt>
                <c:pt idx="1">
                  <c:v>16.946778711484594</c:v>
                </c:pt>
                <c:pt idx="2">
                  <c:v>32.352941176470587</c:v>
                </c:pt>
                <c:pt idx="3">
                  <c:v>4.0616246498599438</c:v>
                </c:pt>
                <c:pt idx="4">
                  <c:v>11.694677871148459</c:v>
                </c:pt>
                <c:pt idx="5">
                  <c:v>4.7619047619047619</c:v>
                </c:pt>
                <c:pt idx="6">
                  <c:v>0.98039215686274506</c:v>
                </c:pt>
                <c:pt idx="7">
                  <c:v>0.56022408963585435</c:v>
                </c:pt>
                <c:pt idx="8">
                  <c:v>23.249299719887954</c:v>
                </c:pt>
              </c:numCache>
            </c:numRef>
          </c:val>
        </c:ser>
        <c:dLbls>
          <c:showLegendKey val="0"/>
          <c:showVal val="0"/>
          <c:showCatName val="0"/>
          <c:showSerName val="0"/>
          <c:showPercent val="1"/>
          <c:showBubbleSize val="0"/>
          <c:showLeaderLines val="1"/>
        </c:dLbls>
        <c:firstSliceAng val="2"/>
        <c:holeSize val="42"/>
      </c:doughnut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00565637851417"/>
          <c:y val="1.0688252223618932E-3"/>
          <c:w val="0.57993945796234325"/>
          <c:h val="0.79048221162135757"/>
        </c:manualLayout>
      </c:layout>
      <c:pieChart>
        <c:varyColors val="1"/>
        <c:ser>
          <c:idx val="0"/>
          <c:order val="0"/>
          <c:explosion val="3"/>
          <c:dPt>
            <c:idx val="0"/>
            <c:bubble3D val="0"/>
            <c:spPr>
              <a:solidFill>
                <a:schemeClr val="accent1"/>
              </a:solidFill>
              <a:ln>
                <a:noFill/>
              </a:ln>
              <a:effectLst>
                <a:outerShdw blurRad="63500" sx="102000" sy="102000" algn="ctr" rotWithShape="0">
                  <a:prstClr val="black">
                    <a:alpha val="20000"/>
                  </a:prstClr>
                </a:outerShdw>
              </a:effectLst>
            </c:spPr>
          </c:dPt>
          <c:dPt>
            <c:idx val="1"/>
            <c:bubble3D val="0"/>
            <c:spPr>
              <a:solidFill>
                <a:schemeClr val="accent3"/>
              </a:solidFill>
              <a:ln>
                <a:noFill/>
              </a:ln>
              <a:effectLst>
                <a:outerShdw blurRad="63500" sx="102000" sy="102000" algn="ctr" rotWithShape="0">
                  <a:prstClr val="black">
                    <a:alpha val="20000"/>
                  </a:prstClr>
                </a:outerShdw>
              </a:effectLst>
            </c:spPr>
          </c:dPt>
          <c:dPt>
            <c:idx val="2"/>
            <c:bubble3D val="0"/>
            <c:spPr>
              <a:solidFill>
                <a:schemeClr val="accent5"/>
              </a:solidFill>
              <a:ln>
                <a:noFill/>
              </a:ln>
              <a:effectLst>
                <a:outerShdw blurRad="63500" sx="102000" sy="102000" algn="ctr" rotWithShape="0">
                  <a:prstClr val="black">
                    <a:alpha val="20000"/>
                  </a:prstClr>
                </a:outerShdw>
              </a:effectLst>
            </c:spPr>
          </c:dPt>
          <c:dLbls>
            <c:dLbl>
              <c:idx val="0"/>
              <c:layout>
                <c:manualLayout>
                  <c:x val="-9.881422924901186E-3"/>
                  <c:y val="1.5105740181268789E-2"/>
                </c:manualLayout>
              </c:layout>
              <c:tx>
                <c:rich>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r>
                      <a:rPr lang="en-US" dirty="0" err="1" smtClean="0"/>
                      <a:t>Sì</a:t>
                    </a:r>
                    <a:r>
                      <a:rPr lang="en-US" dirty="0" smtClean="0"/>
                      <a:t> </a:t>
                    </a:r>
                  </a:p>
                  <a:p>
                    <a:pPr>
                      <a:defRPr sz="1600"/>
                    </a:pPr>
                    <a:fld id="{2691B954-56EC-4704-9847-842B9DA1CF3B}" type="PERCENTAGE">
                      <a:rPr lang="en-US" smtClean="0"/>
                      <a:pPr>
                        <a:defRPr sz="1600"/>
                      </a:pPr>
                      <a:t>[PERCENTUALE]</a:t>
                    </a:fld>
                    <a:endParaRPr lang="it-IT"/>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it-IT"/>
                </a:p>
              </c:txPr>
              <c:dLblPos val="bestFit"/>
              <c:showLegendKey val="0"/>
              <c:showVal val="0"/>
              <c:showCatName val="1"/>
              <c:showSerName val="0"/>
              <c:showPercent val="0"/>
              <c:showBubbleSize val="0"/>
              <c:extLst>
                <c:ext xmlns:c15="http://schemas.microsoft.com/office/drawing/2012/chart" uri="{CE6537A1-D6FC-4f65-9D91-7224C49458BB}">
                  <c15:dlblFieldTable/>
                  <c15:showDataLabelsRange val="0"/>
                </c:ext>
              </c:extLst>
            </c:dLbl>
            <c:dLbl>
              <c:idx val="1"/>
              <c:layout>
                <c:manualLayout>
                  <c:x val="2.5152764991516932E-2"/>
                  <c:y val="-0.34080015520756984"/>
                </c:manualLayout>
              </c:layout>
              <c:tx>
                <c:rich>
                  <a:bodyPr rot="0" spcFirstLastPara="1" vertOverflow="ellipsis" vert="horz" wrap="square" lIns="38100" tIns="19050" rIns="38100" bIns="19050" anchor="ctr" anchorCtr="1">
                    <a:noAutofit/>
                  </a:bodyPr>
                  <a:lstStyle/>
                  <a:p>
                    <a:pPr>
                      <a:defRPr sz="1600" b="1" i="0" u="none" strike="noStrike" kern="1200" spc="0" baseline="0">
                        <a:solidFill>
                          <a:schemeClr val="accent1"/>
                        </a:solidFill>
                        <a:latin typeface="+mn-lt"/>
                        <a:ea typeface="+mn-ea"/>
                        <a:cs typeface="+mn-cs"/>
                      </a:defRPr>
                    </a:pPr>
                    <a:fld id="{44A3D3E3-7B29-4786-8CB1-B413991D316D}" type="CATEGORYNAME">
                      <a:rPr lang="en-US" smtClean="0"/>
                      <a:pPr>
                        <a:defRPr sz="1600">
                          <a:solidFill>
                            <a:schemeClr val="accent1"/>
                          </a:solidFill>
                        </a:defRPr>
                      </a:pPr>
                      <a:t>[NOME CATEGORIA]</a:t>
                    </a:fld>
                    <a:endParaRPr lang="en-US" dirty="0" smtClean="0"/>
                  </a:p>
                  <a:p>
                    <a:pPr>
                      <a:defRPr sz="1600">
                        <a:solidFill>
                          <a:schemeClr val="accent1"/>
                        </a:solidFill>
                      </a:defRPr>
                    </a:pPr>
                    <a:r>
                      <a:rPr lang="en-US" dirty="0" smtClean="0"/>
                      <a:t>19%</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accent1"/>
                      </a:solidFill>
                      <a:latin typeface="+mn-lt"/>
                      <a:ea typeface="+mn-ea"/>
                      <a:cs typeface="+mn-cs"/>
                    </a:defRPr>
                  </a:pPr>
                  <a:endParaRPr lang="it-IT"/>
                </a:p>
              </c:txPr>
              <c:dLblPos val="bestFit"/>
              <c:showLegendKey val="0"/>
              <c:showVal val="0"/>
              <c:showCatName val="1"/>
              <c:showSerName val="0"/>
              <c:showPercent val="0"/>
              <c:showBubbleSize val="0"/>
              <c:extLst>
                <c:ext xmlns:c15="http://schemas.microsoft.com/office/drawing/2012/chart" uri="{CE6537A1-D6FC-4f65-9D91-7224C49458BB}">
                  <c15:layout>
                    <c:manualLayout>
                      <c:w val="0.27196355636026776"/>
                      <c:h val="0.25365571709881185"/>
                    </c:manualLayout>
                  </c15:layout>
                  <c15:dlblFieldTable/>
                  <c15:showDataLabelsRange val="0"/>
                </c:ext>
              </c:extLst>
            </c:dLbl>
            <c:dLbl>
              <c:idx val="2"/>
              <c:layout>
                <c:manualLayout>
                  <c:x val="7.2534904334830633E-2"/>
                  <c:y val="9.6043027276219821E-3"/>
                </c:manualLayout>
              </c:layout>
              <c:tx>
                <c:rich>
                  <a:bodyPr rot="0" spcFirstLastPara="1" vertOverflow="ellipsis" vert="horz" wrap="square" lIns="38100" tIns="19050" rIns="38100" bIns="19050" anchor="ctr" anchorCtr="1">
                    <a:noAutofit/>
                  </a:bodyPr>
                  <a:lstStyle/>
                  <a:p>
                    <a:pPr>
                      <a:defRPr sz="1600" b="1" i="0" u="none" strike="noStrike" kern="1200" spc="0" baseline="0">
                        <a:solidFill>
                          <a:schemeClr val="accent1"/>
                        </a:solidFill>
                        <a:latin typeface="+mn-lt"/>
                        <a:ea typeface="+mn-ea"/>
                        <a:cs typeface="+mn-cs"/>
                      </a:defRPr>
                    </a:pPr>
                    <a:fld id="{E9411235-9A6E-4FA4-8C9B-6AB00A8E22AC}" type="CATEGORYNAME">
                      <a:rPr lang="en-US" sz="1600" smtClean="0"/>
                      <a:pPr>
                        <a:defRPr sz="1600">
                          <a:solidFill>
                            <a:schemeClr val="accent1"/>
                          </a:solidFill>
                        </a:defRPr>
                      </a:pPr>
                      <a:t>[NOME CATEGORIA]</a:t>
                    </a:fld>
                    <a:endParaRPr lang="en-US" sz="1600" dirty="0" smtClean="0"/>
                  </a:p>
                  <a:p>
                    <a:pPr>
                      <a:defRPr sz="1600">
                        <a:solidFill>
                          <a:schemeClr val="accent1"/>
                        </a:solidFill>
                      </a:defRPr>
                    </a:pPr>
                    <a:r>
                      <a:rPr lang="en-US" sz="1600" dirty="0" smtClean="0"/>
                      <a:t>8%</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spc="0" baseline="0">
                      <a:solidFill>
                        <a:schemeClr val="accent1"/>
                      </a:solidFill>
                      <a:latin typeface="+mn-lt"/>
                      <a:ea typeface="+mn-ea"/>
                      <a:cs typeface="+mn-cs"/>
                    </a:defRPr>
                  </a:pPr>
                  <a:endParaRPr lang="it-IT"/>
                </a:p>
              </c:txPr>
              <c:dLblPos val="bestFit"/>
              <c:showLegendKey val="0"/>
              <c:showVal val="0"/>
              <c:showCatName val="1"/>
              <c:showSerName val="0"/>
              <c:showPercent val="0"/>
              <c:showBubbleSize val="0"/>
              <c:extLst>
                <c:ext xmlns:c15="http://schemas.microsoft.com/office/drawing/2012/chart" uri="{CE6537A1-D6FC-4f65-9D91-7224C49458BB}">
                  <c15:layout>
                    <c:manualLayout>
                      <c:w val="0.11275375028333823"/>
                      <c:h val="0.16690372404947654"/>
                    </c:manualLayout>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accent1"/>
                    </a:solidFill>
                    <a:latin typeface="+mn-lt"/>
                    <a:ea typeface="+mn-ea"/>
                    <a:cs typeface="+mn-cs"/>
                  </a:defRPr>
                </a:pPr>
                <a:endParaRPr lang="it-IT"/>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'Opinioni - Sez- C'!$B$256:$B$258</c:f>
              <c:strCache>
                <c:ptCount val="3"/>
                <c:pt idx="0">
                  <c:v>Sì</c:v>
                </c:pt>
                <c:pt idx="1">
                  <c:v>Sì, ma insufficienti</c:v>
                </c:pt>
                <c:pt idx="2">
                  <c:v>No</c:v>
                </c:pt>
              </c:strCache>
            </c:strRef>
          </c:cat>
          <c:val>
            <c:numRef>
              <c:f>'Opinioni - Sez- C'!$C$256:$C$258</c:f>
              <c:numCache>
                <c:formatCode>0.0</c:formatCode>
                <c:ptCount val="3"/>
                <c:pt idx="0">
                  <c:v>73.372781065088759</c:v>
                </c:pt>
                <c:pt idx="1">
                  <c:v>18.967784352399736</c:v>
                </c:pt>
                <c:pt idx="2">
                  <c:v>7.6594345825115058</c:v>
                </c:pt>
              </c:numCache>
            </c:numRef>
          </c:val>
        </c:ser>
        <c:dLbls>
          <c:dLblPos val="outEnd"/>
          <c:showLegendKey val="0"/>
          <c:showVal val="0"/>
          <c:showCatName val="1"/>
          <c:showSerName val="0"/>
          <c:showPercent val="0"/>
          <c:showBubbleSize val="0"/>
          <c:showLeaderLines val="1"/>
        </c:dLbls>
        <c:firstSliceAng val="155"/>
      </c:pie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2"/>
            </a:solidFill>
            <a:ln>
              <a:solidFill>
                <a:schemeClr val="bg1"/>
              </a:solid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it-IT"/>
                </a:p>
              </c:txPr>
              <c:dLblPos val="out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it-IT"/>
                </a:p>
              </c:txPr>
              <c:dLblPos val="outEnd"/>
              <c:showLegendKey val="0"/>
              <c:showVal val="1"/>
              <c:showCatName val="0"/>
              <c:showSerName val="0"/>
              <c:showPercent val="0"/>
              <c:showBubbleSize val="0"/>
            </c:dLbl>
            <c:dLbl>
              <c:idx val="2"/>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it-IT"/>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'Opinioni - Sez- C'!$H$304:$H$309</c:f>
              <c:strCache>
                <c:ptCount val="6"/>
                <c:pt idx="0">
                  <c:v>Famiglia</c:v>
                </c:pt>
                <c:pt idx="1">
                  <c:v>Scuola</c:v>
                </c:pt>
                <c:pt idx="2">
                  <c:v>Famiglia e scuola</c:v>
                </c:pt>
                <c:pt idx="3">
                  <c:v>Amici</c:v>
                </c:pt>
                <c:pt idx="4">
                  <c:v>Mass media</c:v>
                </c:pt>
                <c:pt idx="5">
                  <c:v>Altro</c:v>
                </c:pt>
              </c:strCache>
            </c:strRef>
          </c:cat>
          <c:val>
            <c:numRef>
              <c:f>'Opinioni - Sez- C'!$I$304:$I$309</c:f>
              <c:numCache>
                <c:formatCode>0.0</c:formatCode>
                <c:ptCount val="6"/>
                <c:pt idx="0">
                  <c:v>29.841269841269842</c:v>
                </c:pt>
                <c:pt idx="1">
                  <c:v>26.737213403880073</c:v>
                </c:pt>
                <c:pt idx="2">
                  <c:v>17.142857142857142</c:v>
                </c:pt>
                <c:pt idx="3">
                  <c:v>4.409171075837742</c:v>
                </c:pt>
                <c:pt idx="4">
                  <c:v>6.9488536155202825</c:v>
                </c:pt>
                <c:pt idx="5">
                  <c:v>14.920634920634921</c:v>
                </c:pt>
              </c:numCache>
            </c:numRef>
          </c:val>
        </c:ser>
        <c:dLbls>
          <c:showLegendKey val="0"/>
          <c:showVal val="0"/>
          <c:showCatName val="0"/>
          <c:showSerName val="0"/>
          <c:showPercent val="0"/>
          <c:showBubbleSize val="0"/>
        </c:dLbls>
        <c:gapWidth val="96"/>
        <c:axId val="308964112"/>
        <c:axId val="308966464"/>
      </c:barChart>
      <c:catAx>
        <c:axId val="3089641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308966464"/>
        <c:crosses val="autoZero"/>
        <c:auto val="1"/>
        <c:lblAlgn val="ctr"/>
        <c:lblOffset val="100"/>
        <c:noMultiLvlLbl val="0"/>
      </c:catAx>
      <c:valAx>
        <c:axId val="308966464"/>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3089641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301019071390161"/>
          <c:y val="5.8092282438636546E-2"/>
          <c:w val="0.51677441151729941"/>
          <c:h val="0.9206062793215446"/>
        </c:manualLayout>
      </c:layout>
      <c:barChart>
        <c:barDir val="bar"/>
        <c:grouping val="clustered"/>
        <c:varyColors val="0"/>
        <c:ser>
          <c:idx val="0"/>
          <c:order val="0"/>
          <c:tx>
            <c:strRef>
              <c:f>'Tempo libero'!$I$3</c:f>
              <c:strCache>
                <c:ptCount val="1"/>
                <c:pt idx="0">
                  <c:v>13 anni</c:v>
                </c:pt>
              </c:strCache>
            </c:strRef>
          </c:tx>
          <c:spPr>
            <a:solidFill>
              <a:schemeClr val="accent5">
                <a:lumMod val="20000"/>
                <a:lumOff val="8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it-IT"/>
                </a:p>
              </c:txPr>
              <c:dLblPos val="outEnd"/>
              <c:showLegendKey val="0"/>
              <c:showVal val="1"/>
              <c:showCatName val="0"/>
              <c:showSerName val="0"/>
              <c:showPercent val="0"/>
              <c:showBubbleSize val="0"/>
            </c:dLbl>
            <c:dLbl>
              <c:idx val="1"/>
              <c:layout>
                <c:manualLayout>
                  <c:x val="5.2539404553415062E-3"/>
                  <c:y val="0"/>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it-IT"/>
                </a:p>
              </c:txPr>
              <c:dLblPos val="outEnd"/>
              <c:showLegendKey val="0"/>
              <c:showVal val="1"/>
              <c:showCatName val="0"/>
              <c:showSerName val="0"/>
              <c:showPercent val="0"/>
              <c:showBubbleSize val="0"/>
              <c:extLst>
                <c:ext xmlns:c15="http://schemas.microsoft.com/office/drawing/2012/chart" uri="{CE6537A1-D6FC-4f65-9D91-7224C49458BB}"/>
              </c:extLst>
            </c:dLbl>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it-IT"/>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'Tempo libero'!$C$4:$D$11</c:f>
              <c:strCache>
                <c:ptCount val="8"/>
                <c:pt idx="0">
                  <c:v>In famiglia</c:v>
                </c:pt>
                <c:pt idx="1">
                  <c:v>Con gli amici</c:v>
                </c:pt>
                <c:pt idx="2">
                  <c:v>Facendo sport</c:v>
                </c:pt>
                <c:pt idx="3">
                  <c:v>In Pub/discoteca</c:v>
                </c:pt>
                <c:pt idx="4">
                  <c:v>Da solo (musica, hobby,ecc.)</c:v>
                </c:pt>
                <c:pt idx="5">
                  <c:v>Su internet/social network</c:v>
                </c:pt>
                <c:pt idx="6">
                  <c:v>Nel volontariato</c:v>
                </c:pt>
                <c:pt idx="7">
                  <c:v>Altro</c:v>
                </c:pt>
              </c:strCache>
            </c:strRef>
          </c:cat>
          <c:val>
            <c:numRef>
              <c:f>'Tempo libero'!$I$4:$I$11</c:f>
              <c:numCache>
                <c:formatCode>0</c:formatCode>
                <c:ptCount val="8"/>
                <c:pt idx="0">
                  <c:v>43.689320388349515</c:v>
                </c:pt>
                <c:pt idx="1">
                  <c:v>60.873786407766993</c:v>
                </c:pt>
                <c:pt idx="2">
                  <c:v>45.631067961165051</c:v>
                </c:pt>
                <c:pt idx="3">
                  <c:v>1.3592233009708738</c:v>
                </c:pt>
                <c:pt idx="4">
                  <c:v>26.50485436893204</c:v>
                </c:pt>
                <c:pt idx="5">
                  <c:v>18.640776699029125</c:v>
                </c:pt>
                <c:pt idx="6">
                  <c:v>0.58252427184466016</c:v>
                </c:pt>
                <c:pt idx="7">
                  <c:v>4.3689320388349513</c:v>
                </c:pt>
              </c:numCache>
            </c:numRef>
          </c:val>
        </c:ser>
        <c:ser>
          <c:idx val="1"/>
          <c:order val="1"/>
          <c:tx>
            <c:strRef>
              <c:f>'Tempo libero'!$J$3</c:f>
              <c:strCache>
                <c:ptCount val="1"/>
                <c:pt idx="0">
                  <c:v>14 anni</c:v>
                </c:pt>
              </c:strCache>
            </c:strRef>
          </c:tx>
          <c:spPr>
            <a:solidFill>
              <a:schemeClr val="accent5">
                <a:lumMod val="60000"/>
                <a:lumOff val="40000"/>
              </a:schemeClr>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it-IT"/>
                </a:p>
              </c:txPr>
              <c:dLblPos val="outEnd"/>
              <c:showLegendKey val="0"/>
              <c:showVal val="1"/>
              <c:showCatName val="0"/>
              <c:showSerName val="0"/>
              <c:showPercent val="0"/>
              <c:showBubbleSize val="0"/>
            </c:dLbl>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it-IT"/>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'Tempo libero'!$C$4:$D$11</c:f>
              <c:strCache>
                <c:ptCount val="8"/>
                <c:pt idx="0">
                  <c:v>In famiglia</c:v>
                </c:pt>
                <c:pt idx="1">
                  <c:v>Con gli amici</c:v>
                </c:pt>
                <c:pt idx="2">
                  <c:v>Facendo sport</c:v>
                </c:pt>
                <c:pt idx="3">
                  <c:v>In Pub/discoteca</c:v>
                </c:pt>
                <c:pt idx="4">
                  <c:v>Da solo (musica, hobby,ecc.)</c:v>
                </c:pt>
                <c:pt idx="5">
                  <c:v>Su internet/social network</c:v>
                </c:pt>
                <c:pt idx="6">
                  <c:v>Nel volontariato</c:v>
                </c:pt>
                <c:pt idx="7">
                  <c:v>Altro</c:v>
                </c:pt>
              </c:strCache>
            </c:strRef>
          </c:cat>
          <c:val>
            <c:numRef>
              <c:f>'Tempo libero'!$J$4:$J$11</c:f>
              <c:numCache>
                <c:formatCode>0</c:formatCode>
                <c:ptCount val="8"/>
                <c:pt idx="0">
                  <c:v>36.492890995260666</c:v>
                </c:pt>
                <c:pt idx="1">
                  <c:v>68.878357030015806</c:v>
                </c:pt>
                <c:pt idx="2">
                  <c:v>40.12638230647709</c:v>
                </c:pt>
                <c:pt idx="3">
                  <c:v>3.8704581358609795</c:v>
                </c:pt>
                <c:pt idx="4">
                  <c:v>28.751974723538705</c:v>
                </c:pt>
                <c:pt idx="5">
                  <c:v>18.641390205371248</c:v>
                </c:pt>
                <c:pt idx="6">
                  <c:v>1.1848341232227488</c:v>
                </c:pt>
                <c:pt idx="7">
                  <c:v>3.4755134281200633</c:v>
                </c:pt>
              </c:numCache>
            </c:numRef>
          </c:val>
        </c:ser>
        <c:ser>
          <c:idx val="2"/>
          <c:order val="2"/>
          <c:tx>
            <c:strRef>
              <c:f>'Tempo libero'!$K$3</c:f>
              <c:strCache>
                <c:ptCount val="1"/>
                <c:pt idx="0">
                  <c:v>15 anni</c:v>
                </c:pt>
              </c:strCache>
            </c:strRef>
          </c:tx>
          <c:spPr>
            <a:solidFill>
              <a:srgbClr val="002060"/>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it-IT"/>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'Tempo libero'!$C$4:$D$11</c:f>
              <c:strCache>
                <c:ptCount val="8"/>
                <c:pt idx="0">
                  <c:v>In famiglia</c:v>
                </c:pt>
                <c:pt idx="1">
                  <c:v>Con gli amici</c:v>
                </c:pt>
                <c:pt idx="2">
                  <c:v>Facendo sport</c:v>
                </c:pt>
                <c:pt idx="3">
                  <c:v>In Pub/discoteca</c:v>
                </c:pt>
                <c:pt idx="4">
                  <c:v>Da solo (musica, hobby,ecc.)</c:v>
                </c:pt>
                <c:pt idx="5">
                  <c:v>Su internet/social network</c:v>
                </c:pt>
                <c:pt idx="6">
                  <c:v>Nel volontariato</c:v>
                </c:pt>
                <c:pt idx="7">
                  <c:v>Altro</c:v>
                </c:pt>
              </c:strCache>
            </c:strRef>
          </c:cat>
          <c:val>
            <c:numRef>
              <c:f>'Tempo libero'!$K$4:$K$11</c:f>
              <c:numCache>
                <c:formatCode>0</c:formatCode>
                <c:ptCount val="8"/>
                <c:pt idx="0">
                  <c:v>34.223918575063614</c:v>
                </c:pt>
                <c:pt idx="1">
                  <c:v>71.119592875318062</c:v>
                </c:pt>
                <c:pt idx="2">
                  <c:v>34.605597964376585</c:v>
                </c:pt>
                <c:pt idx="3">
                  <c:v>5.5979643765903306</c:v>
                </c:pt>
                <c:pt idx="4">
                  <c:v>27.226463104325699</c:v>
                </c:pt>
                <c:pt idx="5">
                  <c:v>18.829516539440203</c:v>
                </c:pt>
                <c:pt idx="6">
                  <c:v>1.2722646310432568</c:v>
                </c:pt>
                <c:pt idx="7">
                  <c:v>4.3256997455470731</c:v>
                </c:pt>
              </c:numCache>
            </c:numRef>
          </c:val>
        </c:ser>
        <c:dLbls>
          <c:dLblPos val="outEnd"/>
          <c:showLegendKey val="0"/>
          <c:showVal val="1"/>
          <c:showCatName val="0"/>
          <c:showSerName val="0"/>
          <c:showPercent val="0"/>
          <c:showBubbleSize val="0"/>
        </c:dLbls>
        <c:gapWidth val="51"/>
        <c:axId val="289630328"/>
        <c:axId val="289632288"/>
      </c:barChart>
      <c:catAx>
        <c:axId val="28963032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289632288"/>
        <c:crosses val="autoZero"/>
        <c:auto val="1"/>
        <c:lblAlgn val="ctr"/>
        <c:lblOffset val="100"/>
        <c:noMultiLvlLbl val="0"/>
      </c:catAx>
      <c:valAx>
        <c:axId val="289632288"/>
        <c:scaling>
          <c:orientation val="minMax"/>
          <c:max val="80"/>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289630328"/>
        <c:crosses val="autoZero"/>
        <c:crossBetween val="between"/>
      </c:valAx>
      <c:spPr>
        <a:noFill/>
        <a:ln>
          <a:solidFill>
            <a:schemeClr val="accent5">
              <a:alpha val="0"/>
            </a:schemeClr>
          </a:solidFill>
        </a:ln>
        <a:effectLst/>
      </c:spPr>
    </c:plotArea>
    <c:legend>
      <c:legendPos val="r"/>
      <c:layout>
        <c:manualLayout>
          <c:xMode val="edge"/>
          <c:yMode val="edge"/>
          <c:x val="0.11157928053111006"/>
          <c:y val="5.9213880838185129E-2"/>
          <c:w val="0.17950313106242155"/>
          <c:h val="0.2164200159019210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solidFill>
      <a:schemeClr val="bg1">
        <a:alpha val="0"/>
      </a:schemeClr>
    </a:solidFill>
    <a:ln w="9525" cap="flat" cmpd="sng" algn="ctr">
      <a:noFill/>
      <a:round/>
    </a:ln>
    <a:effectLst/>
  </c:spPr>
  <c:txPr>
    <a:bodyPr/>
    <a:lstStyle/>
    <a:p>
      <a:pPr>
        <a:defRPr sz="1400"/>
      </a:pPr>
      <a:endParaRPr lang="it-IT"/>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plotArea>
      <c:layout>
        <c:manualLayout>
          <c:layoutTarget val="inner"/>
          <c:xMode val="edge"/>
          <c:yMode val="edge"/>
          <c:x val="6.3693435157954656E-2"/>
          <c:y val="4.5100203183502795E-2"/>
          <c:w val="0.84512332795749934"/>
          <c:h val="0.95428973747898738"/>
        </c:manualLayout>
      </c:layout>
      <c:pieChart>
        <c:varyColors val="1"/>
        <c:ser>
          <c:idx val="0"/>
          <c:order val="0"/>
          <c:dPt>
            <c:idx val="0"/>
            <c:bubble3D val="0"/>
            <c:spPr>
              <a:solidFill>
                <a:schemeClr val="accent5"/>
              </a:solidFill>
              <a:ln w="19050">
                <a:solidFill>
                  <a:schemeClr val="lt1"/>
                </a:solidFill>
              </a:ln>
              <a:effectLst/>
            </c:spPr>
          </c:dPt>
          <c:dPt>
            <c:idx val="1"/>
            <c:bubble3D val="0"/>
            <c:spPr>
              <a:solidFill>
                <a:srgbClr val="00B0F0"/>
              </a:solidFill>
              <a:ln w="19050">
                <a:solidFill>
                  <a:schemeClr val="lt1"/>
                </a:solidFill>
              </a:ln>
              <a:effectLst/>
            </c:spPr>
          </c:dPt>
          <c:dPt>
            <c:idx val="2"/>
            <c:bubble3D val="0"/>
            <c:spPr>
              <a:solidFill>
                <a:schemeClr val="accent2"/>
              </a:solidFill>
              <a:ln w="19050">
                <a:solidFill>
                  <a:schemeClr val="lt1"/>
                </a:solidFill>
              </a:ln>
              <a:effectLst/>
            </c:spPr>
          </c:dPt>
          <c:dPt>
            <c:idx val="3"/>
            <c:bubble3D val="0"/>
            <c:spPr>
              <a:solidFill>
                <a:schemeClr val="accent1">
                  <a:lumMod val="60000"/>
                  <a:lumOff val="40000"/>
                </a:schemeClr>
              </a:solidFill>
              <a:ln w="19050">
                <a:solidFill>
                  <a:schemeClr val="lt1"/>
                </a:solidFill>
              </a:ln>
              <a:effectLst/>
            </c:spPr>
          </c:dPt>
          <c:dPt>
            <c:idx val="4"/>
            <c:bubble3D val="0"/>
            <c:spPr>
              <a:solidFill>
                <a:schemeClr val="accent4">
                  <a:tint val="83000"/>
                </a:schemeClr>
              </a:solidFill>
              <a:ln w="19050">
                <a:solidFill>
                  <a:schemeClr val="lt1"/>
                </a:solidFill>
              </a:ln>
              <a:effectLst/>
            </c:spPr>
          </c:dPt>
          <c:dPt>
            <c:idx val="5"/>
            <c:bubble3D val="0"/>
            <c:spPr>
              <a:solidFill>
                <a:srgbClr val="FFC000"/>
              </a:solidFill>
              <a:ln w="19050">
                <a:solidFill>
                  <a:schemeClr val="lt1"/>
                </a:solidFill>
              </a:ln>
              <a:effectLst/>
            </c:spPr>
          </c:dPt>
          <c:dPt>
            <c:idx val="6"/>
            <c:bubble3D val="0"/>
            <c:spPr>
              <a:solidFill>
                <a:schemeClr val="bg1">
                  <a:lumMod val="75000"/>
                </a:schemeClr>
              </a:solidFill>
              <a:ln w="19050">
                <a:solidFill>
                  <a:schemeClr val="lt1"/>
                </a:solidFill>
              </a:ln>
              <a:effectLst/>
            </c:spPr>
          </c:dPt>
          <c:dLbls>
            <c:dLbl>
              <c:idx val="0"/>
              <c:layout>
                <c:manualLayout>
                  <c:x val="0.16923076923076921"/>
                  <c:y val="7.7065145655552544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it-IT"/>
                </a:p>
              </c:txPr>
              <c:dLblPos val="bestFit"/>
              <c:showLegendKey val="0"/>
              <c:showVal val="1"/>
              <c:showCatName val="0"/>
              <c:showSerName val="0"/>
              <c:showPercent val="0"/>
              <c:showBubbleSize val="0"/>
              <c:extLst>
                <c:ext xmlns:c15="http://schemas.microsoft.com/office/drawing/2012/chart" uri="{CE6537A1-D6FC-4f65-9D91-7224C49458BB}"/>
              </c:extLst>
            </c:dLbl>
            <c:dLbl>
              <c:idx val="1"/>
              <c:layout>
                <c:manualLayout>
                  <c:x val="-0.13589743589743589"/>
                  <c:y val="2.7743452435998857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2"/>
              <c:layout>
                <c:manualLayout>
                  <c:x val="-0.1487179487179488"/>
                  <c:y val="-4.623908739333152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it-IT"/>
                </a:p>
              </c:txPr>
              <c:dLblPos val="bestFit"/>
              <c:showLegendKey val="0"/>
              <c:showVal val="1"/>
              <c:showCatName val="0"/>
              <c:showSerName val="0"/>
              <c:showPercent val="0"/>
              <c:showBubbleSize val="0"/>
              <c:extLst>
                <c:ext xmlns:c15="http://schemas.microsoft.com/office/drawing/2012/chart" uri="{CE6537A1-D6FC-4f65-9D91-7224C49458BB}"/>
              </c:extLst>
            </c:dLbl>
            <c:dLbl>
              <c:idx val="3"/>
              <c:layout>
                <c:manualLayout>
                  <c:x val="-9.4871794871794868E-2"/>
                  <c:y val="-7.3982539829330438E-2"/>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4"/>
              <c:layout>
                <c:manualLayout>
                  <c:x val="-7.1794871794871887E-2"/>
                  <c:y val="-0.11405641557021787"/>
                </c:manualLayout>
              </c:layout>
              <c:dLblPos val="bestFit"/>
              <c:showLegendKey val="0"/>
              <c:showVal val="1"/>
              <c:showCatName val="0"/>
              <c:showSerName val="0"/>
              <c:showPercent val="0"/>
              <c:showBubbleSize val="0"/>
              <c:extLst>
                <c:ext xmlns:c15="http://schemas.microsoft.com/office/drawing/2012/chart" uri="{CE6537A1-D6FC-4f65-9D91-7224C49458BB}"/>
              </c:extLst>
            </c:dLbl>
            <c:dLbl>
              <c:idx val="6"/>
              <c:layout>
                <c:manualLayout>
                  <c:x val="-2.8205128205128206E-2"/>
                  <c:y val="-4.9321693219553736E-2"/>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it-IT"/>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'Cosa fare'!$C$66:$C$72</c:f>
              <c:strCache>
                <c:ptCount val="7"/>
                <c:pt idx="0">
                  <c:v>Norme e controlli</c:v>
                </c:pt>
                <c:pt idx="1">
                  <c:v>Educazione e famiglia</c:v>
                </c:pt>
                <c:pt idx="2">
                  <c:v>Maggiore consapevolezza dei rischi</c:v>
                </c:pt>
                <c:pt idx="3">
                  <c:v>Rassegnazione</c:v>
                </c:pt>
                <c:pt idx="4">
                  <c:v>Incentivi-Disincentivi</c:v>
                </c:pt>
                <c:pt idx="5">
                  <c:v>Responsabilità individuale</c:v>
                </c:pt>
                <c:pt idx="6">
                  <c:v>Non so - non c'è niente di diverso da fare</c:v>
                </c:pt>
              </c:strCache>
            </c:strRef>
          </c:cat>
          <c:val>
            <c:numRef>
              <c:f>'Cosa fare'!$D$66:$D$72</c:f>
              <c:numCache>
                <c:formatCode>###0.0</c:formatCode>
                <c:ptCount val="7"/>
                <c:pt idx="0">
                  <c:v>65.385934819897088</c:v>
                </c:pt>
                <c:pt idx="1">
                  <c:v>7.2041166380789026</c:v>
                </c:pt>
                <c:pt idx="2">
                  <c:v>9.9828473413379069</c:v>
                </c:pt>
                <c:pt idx="3">
                  <c:v>4.9399656946826758</c:v>
                </c:pt>
                <c:pt idx="4">
                  <c:v>5.3859348198970842</c:v>
                </c:pt>
                <c:pt idx="5">
                  <c:v>1.7495711835334475</c:v>
                </c:pt>
                <c:pt idx="6">
                  <c:v>5.3516295025728988</c:v>
                </c:pt>
              </c:numCache>
            </c:numRef>
          </c:val>
        </c:ser>
        <c:dLbls>
          <c:dLblPos val="outEnd"/>
          <c:showLegendKey val="0"/>
          <c:showVal val="1"/>
          <c:showCatName val="0"/>
          <c:showSerName val="0"/>
          <c:showPercent val="0"/>
          <c:showBubbleSize val="0"/>
          <c:showLeaderLines val="1"/>
        </c:dLbls>
        <c:firstSliceAng val="18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Lbls>
            <c:dLbl>
              <c:idx val="0"/>
              <c:layout>
                <c:manualLayout>
                  <c:x val="2.1537442014579071E-2"/>
                  <c:y val="0.11795592858584984"/>
                </c:manualLayout>
              </c:layout>
              <c:tx>
                <c:rich>
                  <a:bodyPr/>
                  <a:lstStyle/>
                  <a:p>
                    <a:r>
                      <a:rPr lang="en-US"/>
                      <a:t>BEVE</a:t>
                    </a:r>
                  </a:p>
                  <a:p>
                    <a:r>
                      <a:rPr lang="en-US"/>
                      <a:t> 62%</a:t>
                    </a:r>
                  </a:p>
                </c:rich>
              </c:tx>
              <c:showLegendKey val="0"/>
              <c:showVal val="1"/>
              <c:showCatName val="1"/>
              <c:showSerName val="0"/>
              <c:showPercent val="0"/>
              <c:showBubbleSize val="0"/>
              <c:extLst>
                <c:ext xmlns:c15="http://schemas.microsoft.com/office/drawing/2012/chart" uri="{CE6537A1-D6FC-4f65-9D91-7224C49458BB}"/>
              </c:extLst>
            </c:dLbl>
            <c:dLbl>
              <c:idx val="1"/>
              <c:layout>
                <c:manualLayout>
                  <c:x val="-4.3379698410340235E-2"/>
                  <c:y val="-0.11534799477308756"/>
                </c:manualLayout>
              </c:layout>
              <c:tx>
                <c:rich>
                  <a:bodyPr/>
                  <a:lstStyle/>
                  <a:p>
                    <a:r>
                      <a:rPr lang="en-US"/>
                      <a:t>NON BEVE</a:t>
                    </a:r>
                  </a:p>
                  <a:p>
                    <a:r>
                      <a:rPr lang="en-US"/>
                      <a:t> 38%</a:t>
                    </a:r>
                  </a:p>
                </c:rich>
              </c:tx>
              <c:showLegendKey val="0"/>
              <c:showVal val="1"/>
              <c:showCatName val="1"/>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8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Bevi!$A$50:$A$51</c:f>
              <c:strCache>
                <c:ptCount val="2"/>
                <c:pt idx="0">
                  <c:v>Beve</c:v>
                </c:pt>
                <c:pt idx="1">
                  <c:v>Beve MAI</c:v>
                </c:pt>
              </c:strCache>
            </c:strRef>
          </c:cat>
          <c:val>
            <c:numRef>
              <c:f>Bevi!$G$50:$G$51</c:f>
              <c:numCache>
                <c:formatCode>0.0</c:formatCode>
                <c:ptCount val="2"/>
                <c:pt idx="0">
                  <c:v>61.40409808532079</c:v>
                </c:pt>
                <c:pt idx="1">
                  <c:v>38.59590191467921</c:v>
                </c:pt>
              </c:numCache>
            </c:numRef>
          </c:val>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1800"/>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3295213892418468E-2"/>
          <c:y val="0.26371308016877637"/>
          <c:w val="0.96622744266242455"/>
          <c:h val="0.6782700421940927"/>
        </c:manualLayout>
      </c:layout>
      <c:barChart>
        <c:barDir val="bar"/>
        <c:grouping val="stacked"/>
        <c:varyColors val="0"/>
        <c:ser>
          <c:idx val="0"/>
          <c:order val="0"/>
          <c:tx>
            <c:strRef>
              <c:f>Bevi!$A$19</c:f>
              <c:strCache>
                <c:ptCount val="1"/>
                <c:pt idx="0">
                  <c:v>Raramente e in piccole quantità</c:v>
                </c:pt>
              </c:strCache>
            </c:strRef>
          </c:tx>
          <c:spPr>
            <a:solidFill>
              <a:srgbClr val="E8D1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Bevi!$B$18:$E$18</c:f>
              <c:strCache>
                <c:ptCount val="4"/>
                <c:pt idx="0">
                  <c:v>A pasto</c:v>
                </c:pt>
                <c:pt idx="1">
                  <c:v>Fuori pasto</c:v>
                </c:pt>
                <c:pt idx="2">
                  <c:v>In feste, incontri</c:v>
                </c:pt>
                <c:pt idx="3">
                  <c:v>Con gli amici</c:v>
                </c:pt>
              </c:strCache>
            </c:strRef>
          </c:cat>
          <c:val>
            <c:numRef>
              <c:f>Bevi!$B$19:$E$19</c:f>
              <c:numCache>
                <c:formatCode>0</c:formatCode>
                <c:ptCount val="4"/>
                <c:pt idx="0">
                  <c:v>86.100861008610082</c:v>
                </c:pt>
                <c:pt idx="1">
                  <c:v>75.578947368421055</c:v>
                </c:pt>
                <c:pt idx="2">
                  <c:v>70.960187353629976</c:v>
                </c:pt>
                <c:pt idx="3">
                  <c:v>68</c:v>
                </c:pt>
              </c:numCache>
            </c:numRef>
          </c:val>
        </c:ser>
        <c:ser>
          <c:idx val="1"/>
          <c:order val="1"/>
          <c:tx>
            <c:strRef>
              <c:f>Bevi!$A$20</c:f>
              <c:strCache>
                <c:ptCount val="1"/>
                <c:pt idx="0">
                  <c:v>Solo a volte e abbondantemente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Bevi!$B$18:$E$18</c:f>
              <c:strCache>
                <c:ptCount val="4"/>
                <c:pt idx="0">
                  <c:v>A pasto</c:v>
                </c:pt>
                <c:pt idx="1">
                  <c:v>Fuori pasto</c:v>
                </c:pt>
                <c:pt idx="2">
                  <c:v>In feste, incontri</c:v>
                </c:pt>
                <c:pt idx="3">
                  <c:v>Con gli amici</c:v>
                </c:pt>
              </c:strCache>
            </c:strRef>
          </c:cat>
          <c:val>
            <c:numRef>
              <c:f>Bevi!$B$20:$E$20</c:f>
              <c:numCache>
                <c:formatCode>0</c:formatCode>
                <c:ptCount val="4"/>
                <c:pt idx="0">
                  <c:v>6.8880688806888068</c:v>
                </c:pt>
                <c:pt idx="1">
                  <c:v>18.947368421052634</c:v>
                </c:pt>
                <c:pt idx="2">
                  <c:v>17.56440281030445</c:v>
                </c:pt>
                <c:pt idx="3">
                  <c:v>23</c:v>
                </c:pt>
              </c:numCache>
            </c:numRef>
          </c:val>
        </c:ser>
        <c:ser>
          <c:idx val="2"/>
          <c:order val="2"/>
          <c:tx>
            <c:strRef>
              <c:f>Bevi!$A$21</c:f>
              <c:strCache>
                <c:ptCount val="1"/>
                <c:pt idx="0">
                  <c:v>Regolarmente</c:v>
                </c:pt>
              </c:strCache>
            </c:strRef>
          </c:tx>
          <c:spPr>
            <a:solidFill>
              <a:schemeClr val="accent4">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Bevi!$B$18:$E$18</c:f>
              <c:strCache>
                <c:ptCount val="4"/>
                <c:pt idx="0">
                  <c:v>A pasto</c:v>
                </c:pt>
                <c:pt idx="1">
                  <c:v>Fuori pasto</c:v>
                </c:pt>
                <c:pt idx="2">
                  <c:v>In feste, incontri</c:v>
                </c:pt>
                <c:pt idx="3">
                  <c:v>Con gli amici</c:v>
                </c:pt>
              </c:strCache>
            </c:strRef>
          </c:cat>
          <c:val>
            <c:numRef>
              <c:f>Bevi!$B$21:$E$21</c:f>
              <c:numCache>
                <c:formatCode>0</c:formatCode>
                <c:ptCount val="4"/>
                <c:pt idx="0">
                  <c:v>7.0110701107011062</c:v>
                </c:pt>
                <c:pt idx="1">
                  <c:v>5.4736842105263159</c:v>
                </c:pt>
                <c:pt idx="2">
                  <c:v>11.475409836065573</c:v>
                </c:pt>
                <c:pt idx="3">
                  <c:v>9</c:v>
                </c:pt>
              </c:numCache>
            </c:numRef>
          </c:val>
        </c:ser>
        <c:dLbls>
          <c:showLegendKey val="0"/>
          <c:showVal val="1"/>
          <c:showCatName val="0"/>
          <c:showSerName val="0"/>
          <c:showPercent val="0"/>
          <c:showBubbleSize val="0"/>
        </c:dLbls>
        <c:gapWidth val="40"/>
        <c:overlap val="100"/>
        <c:axId val="289629152"/>
        <c:axId val="289629936"/>
      </c:barChart>
      <c:catAx>
        <c:axId val="289629152"/>
        <c:scaling>
          <c:orientation val="maxMin"/>
        </c:scaling>
        <c:delete val="1"/>
        <c:axPos val="l"/>
        <c:numFmt formatCode="General" sourceLinked="1"/>
        <c:majorTickMark val="none"/>
        <c:minorTickMark val="none"/>
        <c:tickLblPos val="nextTo"/>
        <c:crossAx val="289629936"/>
        <c:crosses val="autoZero"/>
        <c:auto val="1"/>
        <c:lblAlgn val="ctr"/>
        <c:lblOffset val="100"/>
        <c:noMultiLvlLbl val="0"/>
      </c:catAx>
      <c:valAx>
        <c:axId val="289629936"/>
        <c:scaling>
          <c:orientation val="minMax"/>
          <c:max val="100"/>
        </c:scaling>
        <c:delete val="1"/>
        <c:axPos val="t"/>
        <c:numFmt formatCode="0" sourceLinked="1"/>
        <c:majorTickMark val="none"/>
        <c:minorTickMark val="none"/>
        <c:tickLblPos val="nextTo"/>
        <c:crossAx val="289629152"/>
        <c:crosses val="autoZero"/>
        <c:crossBetween val="between"/>
      </c:valAx>
      <c:spPr>
        <a:noFill/>
        <a:ln>
          <a:noFill/>
        </a:ln>
        <a:effectLst/>
      </c:spPr>
    </c:plotArea>
    <c:legend>
      <c:legendPos val="r"/>
      <c:layout>
        <c:manualLayout>
          <c:xMode val="edge"/>
          <c:yMode val="edge"/>
          <c:x val="1.6800234786407731E-2"/>
          <c:y val="7.7116980979521368E-2"/>
          <c:w val="0.95566905788618861"/>
          <c:h val="0.1630361473803116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rgbClr val="92D050"/>
            </a:solidFill>
            <a:ln>
              <a:solidFill>
                <a:schemeClr val="accent1">
                  <a:lumMod val="20000"/>
                  <a:lumOff val="80000"/>
                </a:schemeClr>
              </a:solidFill>
            </a:ln>
          </c:spPr>
          <c:dPt>
            <c:idx val="0"/>
            <c:bubble3D val="0"/>
            <c:explosion val="2"/>
            <c:spPr>
              <a:solidFill>
                <a:schemeClr val="accent4">
                  <a:lumMod val="60000"/>
                  <a:lumOff val="40000"/>
                </a:schemeClr>
              </a:solidFill>
              <a:ln w="19050">
                <a:solidFill>
                  <a:schemeClr val="accent1">
                    <a:lumMod val="20000"/>
                    <a:lumOff val="80000"/>
                  </a:schemeClr>
                </a:solidFill>
              </a:ln>
              <a:effectLst/>
            </c:spPr>
          </c:dPt>
          <c:dPt>
            <c:idx val="1"/>
            <c:bubble3D val="0"/>
            <c:explosion val="5"/>
            <c:spPr>
              <a:solidFill>
                <a:schemeClr val="accent5"/>
              </a:solidFill>
              <a:ln w="19050">
                <a:solidFill>
                  <a:schemeClr val="accent1">
                    <a:lumMod val="20000"/>
                    <a:lumOff val="80000"/>
                  </a:schemeClr>
                </a:solidFill>
              </a:ln>
              <a:effectLst/>
            </c:spPr>
          </c:dPt>
          <c:dPt>
            <c:idx val="2"/>
            <c:bubble3D val="0"/>
            <c:spPr>
              <a:solidFill>
                <a:srgbClr val="92D050"/>
              </a:solidFill>
              <a:ln w="19050">
                <a:solidFill>
                  <a:schemeClr val="accent1">
                    <a:lumMod val="20000"/>
                    <a:lumOff val="80000"/>
                  </a:schemeClr>
                </a:solidFill>
              </a:ln>
              <a:effectLst/>
            </c:spPr>
          </c:dPt>
          <c:dLbls>
            <c:dLbl>
              <c:idx val="0"/>
              <c:layout>
                <c:manualLayout>
                  <c:x val="-0.19107456928975497"/>
                  <c:y val="2.6067468590012979E-2"/>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fld id="{11AFD872-5B52-4F57-8B92-A8AA20DB3AED}" type="CATEGORYNAME">
                      <a:rPr lang="en-US" sz="1600" smtClean="0"/>
                      <a:pPr>
                        <a:defRPr sz="1600" b="1">
                          <a:latin typeface="Arial" panose="020B0604020202020204" pitchFamily="34" charset="0"/>
                          <a:cs typeface="Arial" panose="020B0604020202020204" pitchFamily="34" charset="0"/>
                        </a:defRPr>
                      </a:pPr>
                      <a:t>[NOME CATEGORIA]</a:t>
                    </a:fld>
                    <a:r>
                      <a:rPr lang="en-US" sz="1600" baseline="0" dirty="0" smtClean="0"/>
                      <a:t> </a:t>
                    </a:r>
                    <a:fld id="{878BDBF5-8C12-4C4F-B164-E8231896B924}" type="VALUE">
                      <a:rPr lang="en-US" sz="1600" baseline="0"/>
                      <a:pPr>
                        <a:defRPr sz="1600" b="1">
                          <a:latin typeface="Arial" panose="020B0604020202020204" pitchFamily="34" charset="0"/>
                          <a:cs typeface="Arial" panose="020B0604020202020204" pitchFamily="34" charset="0"/>
                        </a:defRPr>
                      </a:pPr>
                      <a:t>[VALORE]</a:t>
                    </a:fld>
                    <a:endParaRPr lang="en-US" sz="1600" baseline="0" dirty="0" smtClean="0"/>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15:layout>
                    <c:manualLayout>
                      <c:w val="0.22162591162498615"/>
                      <c:h val="0.17716540600381767"/>
                    </c:manualLayout>
                  </c15:layout>
                  <c15:dlblFieldTable/>
                  <c15:showDataLabelsRange val="0"/>
                </c:ext>
              </c:extLst>
            </c:dLbl>
            <c:dLbl>
              <c:idx val="1"/>
              <c:layout>
                <c:manualLayout>
                  <c:x val="0.14966214299474431"/>
                  <c:y val="-0.11958567178763144"/>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fld id="{3483051C-D224-4B7C-80C2-7EFFD300D454}" type="CATEGORYNAME">
                      <a:rPr lang="en-US" sz="1600" smtClean="0">
                        <a:solidFill>
                          <a:schemeClr val="bg1"/>
                        </a:solidFill>
                      </a:rPr>
                      <a:pPr>
                        <a:defRPr sz="1600" b="1">
                          <a:solidFill>
                            <a:schemeClr val="bg1"/>
                          </a:solidFill>
                          <a:latin typeface="Arial" panose="020B0604020202020204" pitchFamily="34" charset="0"/>
                          <a:cs typeface="Arial" panose="020B0604020202020204" pitchFamily="34" charset="0"/>
                        </a:defRPr>
                      </a:pPr>
                      <a:t>[NOME CATEGORIA]</a:t>
                    </a:fld>
                    <a:endParaRPr lang="en-US" sz="1600" dirty="0" smtClean="0">
                      <a:solidFill>
                        <a:schemeClr val="bg1"/>
                      </a:solidFill>
                    </a:endParaRPr>
                  </a:p>
                  <a:p>
                    <a:pPr>
                      <a:defRPr sz="1600" b="1">
                        <a:solidFill>
                          <a:schemeClr val="bg1"/>
                        </a:solidFill>
                        <a:latin typeface="Arial" panose="020B0604020202020204" pitchFamily="34" charset="0"/>
                        <a:cs typeface="Arial" panose="020B0604020202020204" pitchFamily="34" charset="0"/>
                      </a:defRPr>
                    </a:pPr>
                    <a:r>
                      <a:rPr lang="en-US" sz="1600" baseline="0" dirty="0" smtClean="0">
                        <a:solidFill>
                          <a:schemeClr val="bg1"/>
                        </a:solidFill>
                      </a:rPr>
                      <a:t> </a:t>
                    </a:r>
                    <a:fld id="{B1203FDA-D18A-4B73-9063-63AF251A530C}" type="VALUE">
                      <a:rPr lang="en-US" sz="1600" baseline="0">
                        <a:solidFill>
                          <a:schemeClr val="bg1"/>
                        </a:solidFill>
                      </a:rPr>
                      <a:pPr>
                        <a:defRPr sz="1600" b="1">
                          <a:solidFill>
                            <a:schemeClr val="bg1"/>
                          </a:solidFill>
                          <a:latin typeface="Arial" panose="020B0604020202020204" pitchFamily="34" charset="0"/>
                          <a:cs typeface="Arial" panose="020B0604020202020204" pitchFamily="34" charset="0"/>
                        </a:defRPr>
                      </a:pPr>
                      <a:t>[VALORE]</a:t>
                    </a:fld>
                    <a:endParaRPr lang="en-US" sz="1600" baseline="0" dirty="0" smtClean="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15:layout>
                    <c:manualLayout>
                      <c:w val="0.39937603830922863"/>
                      <c:h val="0.21715769894026876"/>
                    </c:manualLayout>
                  </c15:layout>
                  <c15:dlblFieldTable/>
                  <c15:showDataLabelsRange val="0"/>
                </c:ext>
              </c:extLst>
            </c:dLbl>
            <c:dLbl>
              <c:idx val="2"/>
              <c:layout>
                <c:manualLayout>
                  <c:x val="0.25530235025257003"/>
                  <c:y val="7.6126132653758269E-2"/>
                </c:manualLayout>
              </c:layout>
              <c:tx>
                <c:rich>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fld id="{03C1C5F5-F027-46EC-978E-BF810DF6C3B5}" type="CATEGORYNAME">
                      <a:rPr lang="en-US" sz="1800" smtClean="0">
                        <a:solidFill>
                          <a:schemeClr val="bg1"/>
                        </a:solidFill>
                      </a:rPr>
                      <a:pPr>
                        <a:defRPr sz="1800" b="1">
                          <a:solidFill>
                            <a:schemeClr val="bg1"/>
                          </a:solidFill>
                          <a:latin typeface="Arial" panose="020B0604020202020204" pitchFamily="34" charset="0"/>
                          <a:cs typeface="Arial" panose="020B0604020202020204" pitchFamily="34" charset="0"/>
                        </a:defRPr>
                      </a:pPr>
                      <a:t>[NOME CATEGORIA]</a:t>
                    </a:fld>
                    <a:r>
                      <a:rPr lang="en-US" sz="1800" baseline="0" dirty="0" smtClean="0">
                        <a:solidFill>
                          <a:schemeClr val="bg1"/>
                        </a:solidFill>
                      </a:rPr>
                      <a:t> </a:t>
                    </a:r>
                    <a:fld id="{C45D90B8-D8CF-4721-8344-EE8E4F5DD81E}" type="VALUE">
                      <a:rPr lang="en-US" sz="1800" baseline="0">
                        <a:solidFill>
                          <a:schemeClr val="bg1"/>
                        </a:solidFill>
                      </a:rPr>
                      <a:pPr>
                        <a:defRPr sz="1800" b="1">
                          <a:solidFill>
                            <a:schemeClr val="bg1"/>
                          </a:solidFill>
                          <a:latin typeface="Arial" panose="020B0604020202020204" pitchFamily="34" charset="0"/>
                          <a:cs typeface="Arial" panose="020B0604020202020204" pitchFamily="34" charset="0"/>
                        </a:defRPr>
                      </a:pPr>
                      <a:t>[VALORE]</a:t>
                    </a:fld>
                    <a:endParaRPr lang="en-US" sz="1800" baseline="0" dirty="0" smtClean="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Bevi!$A$78:$A$80</c:f>
              <c:strCache>
                <c:ptCount val="3"/>
                <c:pt idx="0">
                  <c:v>A volte</c:v>
                </c:pt>
                <c:pt idx="1">
                  <c:v>Spesso e/o tanto</c:v>
                </c:pt>
                <c:pt idx="2">
                  <c:v>Mai</c:v>
                </c:pt>
              </c:strCache>
            </c:strRef>
          </c:cat>
          <c:val>
            <c:numRef>
              <c:f>Bevi!$B$78:$B$80</c:f>
              <c:numCache>
                <c:formatCode>0.0</c:formatCode>
                <c:ptCount val="3"/>
                <c:pt idx="0">
                  <c:v>43.109187749667107</c:v>
                </c:pt>
                <c:pt idx="1">
                  <c:v>18.641810918774969</c:v>
                </c:pt>
                <c:pt idx="2">
                  <c:v>38.249001331557928</c:v>
                </c:pt>
              </c:numCache>
            </c:numRef>
          </c:val>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065252702111587E-2"/>
          <c:y val="8.6926886814534629E-2"/>
          <c:w val="0.88786952089704385"/>
          <c:h val="0.70458910027550903"/>
        </c:manualLayout>
      </c:layout>
      <c:barChart>
        <c:barDir val="col"/>
        <c:grouping val="percentStacked"/>
        <c:varyColors val="0"/>
        <c:ser>
          <c:idx val="0"/>
          <c:order val="0"/>
          <c:tx>
            <c:strRef>
              <c:f>Bevi!$A$73</c:f>
              <c:strCache>
                <c:ptCount val="1"/>
                <c:pt idx="0">
                  <c:v>Mai</c:v>
                </c:pt>
              </c:strCache>
            </c:strRef>
          </c:tx>
          <c:spPr>
            <a:solidFill>
              <a:srgbClr val="92D050"/>
            </a:solidFill>
            <a:ln>
              <a:solidFill>
                <a:schemeClr val="accent1">
                  <a:lumMod val="20000"/>
                  <a:lumOff val="8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Bevi!$B$72:$C$72</c:f>
              <c:strCache>
                <c:ptCount val="2"/>
                <c:pt idx="0">
                  <c:v>F</c:v>
                </c:pt>
                <c:pt idx="1">
                  <c:v>M</c:v>
                </c:pt>
              </c:strCache>
            </c:strRef>
          </c:cat>
          <c:val>
            <c:numRef>
              <c:f>Bevi!$B$73:$C$73</c:f>
              <c:numCache>
                <c:formatCode>0.0</c:formatCode>
                <c:ptCount val="2"/>
                <c:pt idx="0">
                  <c:v>39.987562189054728</c:v>
                </c:pt>
                <c:pt idx="1">
                  <c:v>36.246418338108882</c:v>
                </c:pt>
              </c:numCache>
            </c:numRef>
          </c:val>
        </c:ser>
        <c:ser>
          <c:idx val="1"/>
          <c:order val="1"/>
          <c:tx>
            <c:strRef>
              <c:f>Bevi!$A$74</c:f>
              <c:strCache>
                <c:ptCount val="1"/>
                <c:pt idx="0">
                  <c:v>A volte</c:v>
                </c:pt>
              </c:strCache>
            </c:strRef>
          </c:tx>
          <c:spPr>
            <a:solidFill>
              <a:schemeClr val="accent4">
                <a:lumMod val="60000"/>
                <a:lumOff val="40000"/>
              </a:schemeClr>
            </a:solidFill>
            <a:ln w="12700">
              <a:solidFill>
                <a:schemeClr val="accent5">
                  <a:lumMod val="20000"/>
                  <a:lumOff val="8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Bevi!$B$72:$C$72</c:f>
              <c:strCache>
                <c:ptCount val="2"/>
                <c:pt idx="0">
                  <c:v>F</c:v>
                </c:pt>
                <c:pt idx="1">
                  <c:v>M</c:v>
                </c:pt>
              </c:strCache>
            </c:strRef>
          </c:cat>
          <c:val>
            <c:numRef>
              <c:f>Bevi!$B$74:$C$74</c:f>
              <c:numCache>
                <c:formatCode>0.0</c:formatCode>
                <c:ptCount val="2"/>
                <c:pt idx="0">
                  <c:v>44.713930348258707</c:v>
                </c:pt>
                <c:pt idx="1">
                  <c:v>41.260744985673355</c:v>
                </c:pt>
              </c:numCache>
            </c:numRef>
          </c:val>
        </c:ser>
        <c:ser>
          <c:idx val="2"/>
          <c:order val="2"/>
          <c:tx>
            <c:strRef>
              <c:f>Bevi!$A$75</c:f>
              <c:strCache>
                <c:ptCount val="1"/>
                <c:pt idx="0">
                  <c:v>Spesso e/o tanto</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Bevi!$B$72:$C$72</c:f>
              <c:strCache>
                <c:ptCount val="2"/>
                <c:pt idx="0">
                  <c:v>F</c:v>
                </c:pt>
                <c:pt idx="1">
                  <c:v>M</c:v>
                </c:pt>
              </c:strCache>
            </c:strRef>
          </c:cat>
          <c:val>
            <c:numRef>
              <c:f>Bevi!$B$75:$C$75</c:f>
              <c:numCache>
                <c:formatCode>0.0</c:formatCode>
                <c:ptCount val="2"/>
                <c:pt idx="0">
                  <c:v>15.298507462686567</c:v>
                </c:pt>
                <c:pt idx="1">
                  <c:v>22.492836676217763</c:v>
                </c:pt>
              </c:numCache>
            </c:numRef>
          </c:val>
        </c:ser>
        <c:dLbls>
          <c:showLegendKey val="0"/>
          <c:showVal val="1"/>
          <c:showCatName val="0"/>
          <c:showSerName val="0"/>
          <c:showPercent val="0"/>
          <c:showBubbleSize val="0"/>
        </c:dLbls>
        <c:gapWidth val="95"/>
        <c:overlap val="100"/>
        <c:axId val="289631504"/>
        <c:axId val="289627584"/>
      </c:barChart>
      <c:catAx>
        <c:axId val="289631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crossAx val="289627584"/>
        <c:crosses val="autoZero"/>
        <c:auto val="1"/>
        <c:lblAlgn val="ctr"/>
        <c:lblOffset val="100"/>
        <c:noMultiLvlLbl val="0"/>
      </c:catAx>
      <c:valAx>
        <c:axId val="289627584"/>
        <c:scaling>
          <c:orientation val="minMax"/>
        </c:scaling>
        <c:delete val="1"/>
        <c:axPos val="l"/>
        <c:numFmt formatCode="0%" sourceLinked="1"/>
        <c:majorTickMark val="none"/>
        <c:minorTickMark val="none"/>
        <c:tickLblPos val="nextTo"/>
        <c:crossAx val="289631504"/>
        <c:crosses val="autoZero"/>
        <c:crossBetween val="between"/>
      </c:valAx>
      <c:spPr>
        <a:noFill/>
        <a:ln>
          <a:noFill/>
        </a:ln>
        <a:effectLst/>
      </c:spPr>
    </c:plotArea>
    <c:legend>
      <c:legendPos val="t"/>
      <c:layout>
        <c:manualLayout>
          <c:xMode val="edge"/>
          <c:yMode val="edge"/>
          <c:x val="0.1239500122107302"/>
          <c:y val="0.89451971000652264"/>
          <c:w val="0.72923860846878641"/>
          <c:h val="6.9808470730694933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it-IT"/>
        </a:p>
      </c:txPr>
    </c:legend>
    <c:plotVisOnly val="1"/>
    <c:dispBlanksAs val="gap"/>
    <c:showDLblsOverMax val="0"/>
  </c:chart>
  <c:spPr>
    <a:solidFill>
      <a:schemeClr val="bg1"/>
    </a:solidFill>
    <a:ln w="9525" cap="flat" cmpd="sng" algn="ctr">
      <a:noFill/>
      <a:round/>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162079510703363E-2"/>
          <c:y val="9.0051074696743977E-2"/>
          <c:w val="0.88786952089704385"/>
          <c:h val="0.70458910027550903"/>
        </c:manualLayout>
      </c:layout>
      <c:barChart>
        <c:barDir val="col"/>
        <c:grouping val="percentStacked"/>
        <c:varyColors val="0"/>
        <c:ser>
          <c:idx val="0"/>
          <c:order val="0"/>
          <c:tx>
            <c:strRef>
              <c:f>Bevi!$A$92</c:f>
              <c:strCache>
                <c:ptCount val="1"/>
                <c:pt idx="0">
                  <c:v>Mai</c:v>
                </c:pt>
              </c:strCache>
            </c:strRef>
          </c:tx>
          <c:spPr>
            <a:solidFill>
              <a:srgbClr val="92D050"/>
            </a:solidFill>
            <a:ln>
              <a:solidFill>
                <a:schemeClr val="accent1">
                  <a:lumMod val="20000"/>
                  <a:lumOff val="80000"/>
                </a:schemeClr>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Bevi!$B$91:$D$91</c:f>
              <c:strCache>
                <c:ptCount val="3"/>
                <c:pt idx="0">
                  <c:v>13 anni</c:v>
                </c:pt>
                <c:pt idx="1">
                  <c:v>14 anni</c:v>
                </c:pt>
                <c:pt idx="2">
                  <c:v>15 anni</c:v>
                </c:pt>
              </c:strCache>
            </c:strRef>
          </c:cat>
          <c:val>
            <c:numRef>
              <c:f>Bevi!$B$92:$D$92</c:f>
              <c:numCache>
                <c:formatCode>0.0</c:formatCode>
                <c:ptCount val="3"/>
                <c:pt idx="0">
                  <c:v>51.76125244618396</c:v>
                </c:pt>
                <c:pt idx="1">
                  <c:v>38.570306362922231</c:v>
                </c:pt>
                <c:pt idx="2">
                  <c:v>20.304568527918782</c:v>
                </c:pt>
              </c:numCache>
            </c:numRef>
          </c:val>
        </c:ser>
        <c:ser>
          <c:idx val="1"/>
          <c:order val="1"/>
          <c:tx>
            <c:strRef>
              <c:f>Bevi!$A$93</c:f>
              <c:strCache>
                <c:ptCount val="1"/>
                <c:pt idx="0">
                  <c:v>A volte</c:v>
                </c:pt>
              </c:strCache>
            </c:strRef>
          </c:tx>
          <c:spPr>
            <a:solidFill>
              <a:schemeClr val="accent4">
                <a:lumMod val="60000"/>
                <a:lumOff val="40000"/>
              </a:schemeClr>
            </a:solidFill>
            <a:ln w="12700">
              <a:solidFill>
                <a:schemeClr val="accent5">
                  <a:lumMod val="20000"/>
                  <a:lumOff val="80000"/>
                </a:schemeClr>
              </a:solid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lumMod val="75000"/>
                        <a:lumOff val="25000"/>
                      </a:schemeClr>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Bevi!$B$91:$D$91</c:f>
              <c:strCache>
                <c:ptCount val="3"/>
                <c:pt idx="0">
                  <c:v>13 anni</c:v>
                </c:pt>
                <c:pt idx="1">
                  <c:v>14 anni</c:v>
                </c:pt>
                <c:pt idx="2">
                  <c:v>15 anni</c:v>
                </c:pt>
              </c:strCache>
            </c:strRef>
          </c:cat>
          <c:val>
            <c:numRef>
              <c:f>Bevi!$B$93:$D$93</c:f>
              <c:numCache>
                <c:formatCode>0.0</c:formatCode>
                <c:ptCount val="3"/>
                <c:pt idx="0">
                  <c:v>39.041095890410958</c:v>
                </c:pt>
                <c:pt idx="1">
                  <c:v>45.326001571091908</c:v>
                </c:pt>
                <c:pt idx="2">
                  <c:v>44.035532994923862</c:v>
                </c:pt>
              </c:numCache>
            </c:numRef>
          </c:val>
        </c:ser>
        <c:ser>
          <c:idx val="2"/>
          <c:order val="2"/>
          <c:tx>
            <c:strRef>
              <c:f>Bevi!$A$94</c:f>
              <c:strCache>
                <c:ptCount val="1"/>
                <c:pt idx="0">
                  <c:v>Spesso e/o tanto</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Bevi!$B$91:$D$91</c:f>
              <c:strCache>
                <c:ptCount val="3"/>
                <c:pt idx="0">
                  <c:v>13 anni</c:v>
                </c:pt>
                <c:pt idx="1">
                  <c:v>14 anni</c:v>
                </c:pt>
                <c:pt idx="2">
                  <c:v>15 anni</c:v>
                </c:pt>
              </c:strCache>
            </c:strRef>
          </c:cat>
          <c:val>
            <c:numRef>
              <c:f>Bevi!$B$94:$D$94</c:f>
              <c:numCache>
                <c:formatCode>0.0</c:formatCode>
                <c:ptCount val="3"/>
                <c:pt idx="0">
                  <c:v>9.1976516634050878</c:v>
                </c:pt>
                <c:pt idx="1">
                  <c:v>16.103692065985861</c:v>
                </c:pt>
                <c:pt idx="2">
                  <c:v>35.659898477157356</c:v>
                </c:pt>
              </c:numCache>
            </c:numRef>
          </c:val>
        </c:ser>
        <c:dLbls>
          <c:showLegendKey val="0"/>
          <c:showVal val="1"/>
          <c:showCatName val="0"/>
          <c:showSerName val="0"/>
          <c:showPercent val="0"/>
          <c:showBubbleSize val="0"/>
        </c:dLbls>
        <c:gapWidth val="95"/>
        <c:overlap val="100"/>
        <c:axId val="289631896"/>
        <c:axId val="289633464"/>
      </c:barChart>
      <c:catAx>
        <c:axId val="289631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crossAx val="289633464"/>
        <c:crosses val="autoZero"/>
        <c:auto val="1"/>
        <c:lblAlgn val="ctr"/>
        <c:lblOffset val="100"/>
        <c:noMultiLvlLbl val="0"/>
      </c:catAx>
      <c:valAx>
        <c:axId val="289633464"/>
        <c:scaling>
          <c:orientation val="minMax"/>
        </c:scaling>
        <c:delete val="1"/>
        <c:axPos val="l"/>
        <c:numFmt formatCode="0%" sourceLinked="1"/>
        <c:majorTickMark val="none"/>
        <c:minorTickMark val="none"/>
        <c:tickLblPos val="nextTo"/>
        <c:crossAx val="289631896"/>
        <c:crosses val="autoZero"/>
        <c:crossBetween val="between"/>
      </c:valAx>
      <c:spPr>
        <a:noFill/>
        <a:ln>
          <a:noFill/>
        </a:ln>
        <a:effectLst/>
      </c:spPr>
    </c:plotArea>
    <c:legend>
      <c:legendPos val="t"/>
      <c:layout>
        <c:manualLayout>
          <c:xMode val="edge"/>
          <c:yMode val="edge"/>
          <c:x val="8.0581039755351691E-2"/>
          <c:y val="0.90590590590590592"/>
          <c:w val="0.9"/>
          <c:h val="8.540154327555903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w="9525" cap="flat" cmpd="sng" algn="ctr">
      <a:noFill/>
      <a:round/>
    </a:ln>
    <a:effectLst/>
  </c:spPr>
  <c:txPr>
    <a:bodyPr/>
    <a:lstStyle/>
    <a:p>
      <a:pPr>
        <a:defRPr sz="1400" b="1"/>
      </a:pPr>
      <a:endParaRPr lang="it-IT"/>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420113186477852E-2"/>
          <c:y val="1.9569809583484424E-2"/>
          <c:w val="0.92198992665442514"/>
          <c:h val="0.68698236990165884"/>
        </c:manualLayout>
      </c:layout>
      <c:barChart>
        <c:barDir val="col"/>
        <c:grouping val="clustered"/>
        <c:varyColors val="0"/>
        <c:ser>
          <c:idx val="0"/>
          <c:order val="0"/>
          <c:tx>
            <c:strRef>
              <c:f>Bevi!$A$213</c:f>
              <c:strCache>
                <c:ptCount val="1"/>
                <c:pt idx="0">
                  <c:v>Nell'anno</c:v>
                </c:pt>
              </c:strCache>
            </c:strRef>
          </c:tx>
          <c:spPr>
            <a:solidFill>
              <a:schemeClr val="accent1"/>
            </a:solidFill>
            <a:ln>
              <a:noFill/>
            </a:ln>
            <a:effectLst/>
          </c:spPr>
          <c:invertIfNegative val="0"/>
          <c:cat>
            <c:multiLvlStrRef>
              <c:f>Bevi!$B$211:$E$212</c:f>
              <c:multiLvlStrCache>
                <c:ptCount val="4"/>
                <c:lvl>
                  <c:pt idx="0">
                    <c:v>2005</c:v>
                  </c:pt>
                  <c:pt idx="1">
                    <c:v>2014</c:v>
                  </c:pt>
                  <c:pt idx="2">
                    <c:v>2005</c:v>
                  </c:pt>
                  <c:pt idx="3">
                    <c:v>2014</c:v>
                  </c:pt>
                </c:lvl>
                <c:lvl>
                  <c:pt idx="0">
                    <c:v>Femmine</c:v>
                  </c:pt>
                  <c:pt idx="2">
                    <c:v>Maschi</c:v>
                  </c:pt>
                </c:lvl>
              </c:multiLvlStrCache>
            </c:multiLvlStrRef>
          </c:cat>
          <c:val>
            <c:numRef>
              <c:f>Bevi!$B$213:$E$213</c:f>
              <c:numCache>
                <c:formatCode>General</c:formatCode>
                <c:ptCount val="4"/>
                <c:pt idx="0">
                  <c:v>23.9</c:v>
                </c:pt>
                <c:pt idx="1">
                  <c:v>17.299999999999997</c:v>
                </c:pt>
                <c:pt idx="2">
                  <c:v>32.1</c:v>
                </c:pt>
                <c:pt idx="3">
                  <c:v>21.5</c:v>
                </c:pt>
              </c:numCache>
            </c:numRef>
          </c:val>
        </c:ser>
        <c:ser>
          <c:idx val="1"/>
          <c:order val="1"/>
          <c:tx>
            <c:strRef>
              <c:f>Bevi!$A$214</c:f>
              <c:strCache>
                <c:ptCount val="1"/>
                <c:pt idx="0">
                  <c:v>Tutti i giorni</c:v>
                </c:pt>
              </c:strCache>
            </c:strRef>
          </c:tx>
          <c:spPr>
            <a:solidFill>
              <a:srgbClr val="00B050"/>
            </a:solidFill>
            <a:ln>
              <a:noFill/>
            </a:ln>
            <a:effectLst/>
          </c:spPr>
          <c:invertIfNegative val="0"/>
          <c:cat>
            <c:multiLvlStrRef>
              <c:f>Bevi!$B$211:$E$212</c:f>
              <c:multiLvlStrCache>
                <c:ptCount val="4"/>
                <c:lvl>
                  <c:pt idx="0">
                    <c:v>2005</c:v>
                  </c:pt>
                  <c:pt idx="1">
                    <c:v>2014</c:v>
                  </c:pt>
                  <c:pt idx="2">
                    <c:v>2005</c:v>
                  </c:pt>
                  <c:pt idx="3">
                    <c:v>2014</c:v>
                  </c:pt>
                </c:lvl>
                <c:lvl>
                  <c:pt idx="0">
                    <c:v>Femmine</c:v>
                  </c:pt>
                  <c:pt idx="2">
                    <c:v>Maschi</c:v>
                  </c:pt>
                </c:lvl>
              </c:multiLvlStrCache>
            </c:multiLvlStrRef>
          </c:cat>
          <c:val>
            <c:numRef>
              <c:f>Bevi!$B$214:$E$214</c:f>
              <c:numCache>
                <c:formatCode>General</c:formatCode>
                <c:ptCount val="4"/>
                <c:pt idx="0">
                  <c:v>0.5</c:v>
                </c:pt>
                <c:pt idx="1">
                  <c:v>0.3</c:v>
                </c:pt>
                <c:pt idx="2">
                  <c:v>3.4000000000000004</c:v>
                </c:pt>
                <c:pt idx="3">
                  <c:v>1.5</c:v>
                </c:pt>
              </c:numCache>
            </c:numRef>
          </c:val>
        </c:ser>
        <c:ser>
          <c:idx val="2"/>
          <c:order val="2"/>
          <c:tx>
            <c:strRef>
              <c:f>Bevi!$A$215</c:f>
              <c:strCache>
                <c:ptCount val="1"/>
                <c:pt idx="0">
                  <c:v>Occasionalmente</c:v>
                </c:pt>
              </c:strCache>
            </c:strRef>
          </c:tx>
          <c:spPr>
            <a:solidFill>
              <a:schemeClr val="accent3"/>
            </a:solidFill>
            <a:ln>
              <a:noFill/>
            </a:ln>
            <a:effectLst/>
          </c:spPr>
          <c:invertIfNegative val="0"/>
          <c:cat>
            <c:multiLvlStrRef>
              <c:f>Bevi!$B$211:$E$212</c:f>
              <c:multiLvlStrCache>
                <c:ptCount val="4"/>
                <c:lvl>
                  <c:pt idx="0">
                    <c:v>2005</c:v>
                  </c:pt>
                  <c:pt idx="1">
                    <c:v>2014</c:v>
                  </c:pt>
                  <c:pt idx="2">
                    <c:v>2005</c:v>
                  </c:pt>
                  <c:pt idx="3">
                    <c:v>2014</c:v>
                  </c:pt>
                </c:lvl>
                <c:lvl>
                  <c:pt idx="0">
                    <c:v>Femmine</c:v>
                  </c:pt>
                  <c:pt idx="2">
                    <c:v>Maschi</c:v>
                  </c:pt>
                </c:lvl>
              </c:multiLvlStrCache>
            </c:multiLvlStrRef>
          </c:cat>
          <c:val>
            <c:numRef>
              <c:f>Bevi!$B$215:$E$215</c:f>
              <c:numCache>
                <c:formatCode>General</c:formatCode>
                <c:ptCount val="4"/>
                <c:pt idx="0">
                  <c:v>23.400000000000002</c:v>
                </c:pt>
                <c:pt idx="1">
                  <c:v>16.900000000000002</c:v>
                </c:pt>
                <c:pt idx="2">
                  <c:v>28.7</c:v>
                </c:pt>
                <c:pt idx="3">
                  <c:v>20</c:v>
                </c:pt>
              </c:numCache>
            </c:numRef>
          </c:val>
        </c:ser>
        <c:ser>
          <c:idx val="3"/>
          <c:order val="3"/>
          <c:tx>
            <c:strRef>
              <c:f>Bevi!$A$216</c:f>
              <c:strCache>
                <c:ptCount val="1"/>
                <c:pt idx="0">
                  <c:v>Fuori pasto</c:v>
                </c:pt>
              </c:strCache>
            </c:strRef>
          </c:tx>
          <c:spPr>
            <a:solidFill>
              <a:schemeClr val="accent4"/>
            </a:solidFill>
            <a:ln>
              <a:noFill/>
            </a:ln>
            <a:effectLst/>
          </c:spPr>
          <c:invertIfNegative val="0"/>
          <c:cat>
            <c:multiLvlStrRef>
              <c:f>Bevi!$B$211:$E$212</c:f>
              <c:multiLvlStrCache>
                <c:ptCount val="4"/>
                <c:lvl>
                  <c:pt idx="0">
                    <c:v>2005</c:v>
                  </c:pt>
                  <c:pt idx="1">
                    <c:v>2014</c:v>
                  </c:pt>
                  <c:pt idx="2">
                    <c:v>2005</c:v>
                  </c:pt>
                  <c:pt idx="3">
                    <c:v>2014</c:v>
                  </c:pt>
                </c:lvl>
                <c:lvl>
                  <c:pt idx="0">
                    <c:v>Femmine</c:v>
                  </c:pt>
                  <c:pt idx="2">
                    <c:v>Maschi</c:v>
                  </c:pt>
                </c:lvl>
              </c:multiLvlStrCache>
            </c:multiLvlStrRef>
          </c:cat>
          <c:val>
            <c:numRef>
              <c:f>Bevi!$B$216:$E$216</c:f>
              <c:numCache>
                <c:formatCode>General</c:formatCode>
                <c:ptCount val="4"/>
                <c:pt idx="0">
                  <c:v>9.7000000000000011</c:v>
                </c:pt>
                <c:pt idx="1">
                  <c:v>7.9</c:v>
                </c:pt>
                <c:pt idx="2">
                  <c:v>13</c:v>
                </c:pt>
                <c:pt idx="3">
                  <c:v>10.5</c:v>
                </c:pt>
              </c:numCache>
            </c:numRef>
          </c:val>
        </c:ser>
        <c:dLbls>
          <c:showLegendKey val="0"/>
          <c:showVal val="0"/>
          <c:showCatName val="0"/>
          <c:showSerName val="0"/>
          <c:showPercent val="0"/>
          <c:showBubbleSize val="0"/>
        </c:dLbls>
        <c:gapWidth val="219"/>
        <c:overlap val="-27"/>
        <c:axId val="306959656"/>
        <c:axId val="306960832"/>
      </c:barChart>
      <c:catAx>
        <c:axId val="306959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it-IT"/>
          </a:p>
        </c:txPr>
        <c:crossAx val="306960832"/>
        <c:crosses val="autoZero"/>
        <c:auto val="1"/>
        <c:lblAlgn val="ctr"/>
        <c:lblOffset val="100"/>
        <c:noMultiLvlLbl val="0"/>
      </c:catAx>
      <c:valAx>
        <c:axId val="306960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it-IT"/>
          </a:p>
        </c:txPr>
        <c:crossAx val="306959656"/>
        <c:crosses val="autoZero"/>
        <c:crossBetween val="between"/>
      </c:valAx>
      <c:spPr>
        <a:noFill/>
        <a:ln>
          <a:noFill/>
        </a:ln>
        <a:effectLst/>
      </c:spPr>
    </c:plotArea>
    <c:legend>
      <c:legendPos val="b"/>
      <c:layout>
        <c:manualLayout>
          <c:xMode val="edge"/>
          <c:yMode val="edge"/>
          <c:x val="0.14080149991405078"/>
          <c:y val="0.86765469426450803"/>
          <c:w val="0.77112624231012639"/>
          <c:h val="0.1227523363890142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2"/>
              </a:solidFill>
              <a:ln w="19050">
                <a:solidFill>
                  <a:schemeClr val="lt1"/>
                </a:solidFill>
              </a:ln>
              <a:effectLst/>
            </c:spPr>
          </c:dPt>
          <c:dPt>
            <c:idx val="3"/>
            <c:bubble3D val="0"/>
            <c:spPr>
              <a:solidFill>
                <a:schemeClr val="accent5"/>
              </a:solidFill>
              <a:ln w="19050">
                <a:solidFill>
                  <a:schemeClr val="lt1"/>
                </a:solidFill>
              </a:ln>
              <a:effectLst/>
            </c:spPr>
          </c:dPt>
          <c:dPt>
            <c:idx val="4"/>
            <c:bubble3D val="0"/>
            <c:spPr>
              <a:solidFill>
                <a:schemeClr val="accent5">
                  <a:lumMod val="60000"/>
                  <a:lumOff val="40000"/>
                </a:schemeClr>
              </a:solidFill>
              <a:ln w="19050">
                <a:solidFill>
                  <a:schemeClr val="lt1"/>
                </a:solidFill>
              </a:ln>
              <a:effectLst/>
            </c:spPr>
          </c:dPt>
          <c:dLbls>
            <c:dLbl>
              <c:idx val="0"/>
              <c:layout>
                <c:manualLayout>
                  <c:x val="-0.12957175850537"/>
                  <c:y val="0.18586387434554974"/>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533F1F54-8C7D-4138-B0D0-CED11698152C}" type="CATEGORYNAME">
                      <a:rPr lang="en-US" b="1" smtClean="0">
                        <a:solidFill>
                          <a:schemeClr val="bg1"/>
                        </a:solidFill>
                      </a:rPr>
                      <a:pPr>
                        <a:defRPr sz="1600" b="1">
                          <a:solidFill>
                            <a:schemeClr val="bg1"/>
                          </a:solidFill>
                        </a:defRPr>
                      </a:pPr>
                      <a:t>[NOME CATEGORIA]</a:t>
                    </a:fld>
                    <a:endParaRPr lang="en-US" b="1" dirty="0" smtClean="0">
                      <a:solidFill>
                        <a:schemeClr val="bg1"/>
                      </a:solidFill>
                    </a:endParaRPr>
                  </a:p>
                  <a:p>
                    <a:pPr>
                      <a:defRPr sz="1600" b="1">
                        <a:solidFill>
                          <a:schemeClr val="bg1"/>
                        </a:solidFill>
                      </a:defRPr>
                    </a:pPr>
                    <a:fld id="{9BE5FF69-BBF3-4EBF-A4DE-8FEFC4E4EFA6}" type="VALUE">
                      <a:rPr lang="en-US" b="1" baseline="0" smtClean="0">
                        <a:solidFill>
                          <a:schemeClr val="bg1"/>
                        </a:solidFill>
                      </a:rPr>
                      <a:pPr>
                        <a:defRPr sz="1600" b="1">
                          <a:solidFill>
                            <a:schemeClr val="bg1"/>
                          </a:solidFill>
                        </a:defRPr>
                      </a:pPr>
                      <a:t>[VALORE]</a:t>
                    </a:fld>
                    <a:endParaRPr lang="it-IT"/>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it-IT"/>
                </a:p>
              </c:txPr>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1"/>
              <c:layout>
                <c:manualLayout>
                  <c:x val="-0.24567291839776309"/>
                  <c:y val="-0.19709708968982709"/>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A96B3958-64DE-4378-A67E-FDE780D7A7AD}" type="CATEGORYNAME">
                      <a:rPr lang="en-US" b="1" smtClean="0">
                        <a:solidFill>
                          <a:schemeClr val="bg1"/>
                        </a:solidFill>
                      </a:rPr>
                      <a:pPr>
                        <a:defRPr sz="1600" b="1">
                          <a:solidFill>
                            <a:schemeClr val="bg1"/>
                          </a:solidFill>
                        </a:defRPr>
                      </a:pPr>
                      <a:t>[NOME CATEGORIA]</a:t>
                    </a:fld>
                    <a:endParaRPr lang="en-US" b="1" dirty="0" smtClean="0">
                      <a:solidFill>
                        <a:schemeClr val="bg1"/>
                      </a:solidFill>
                    </a:endParaRPr>
                  </a:p>
                  <a:p>
                    <a:pPr>
                      <a:defRPr sz="1600" b="1">
                        <a:solidFill>
                          <a:schemeClr val="bg1"/>
                        </a:solidFill>
                      </a:defRPr>
                    </a:pPr>
                    <a:fld id="{68110763-00BC-4809-B774-5636DF67A90A}" type="VALUE">
                      <a:rPr lang="en-US" b="1" baseline="0" smtClean="0">
                        <a:solidFill>
                          <a:schemeClr val="bg1"/>
                        </a:solidFill>
                      </a:rPr>
                      <a:pPr>
                        <a:defRPr sz="1600" b="1">
                          <a:solidFill>
                            <a:schemeClr val="bg1"/>
                          </a:solidFill>
                        </a:defRPr>
                      </a:pPr>
                      <a:t>[VALORE]</a:t>
                    </a:fld>
                    <a:endParaRPr lang="it-IT"/>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it-IT"/>
                </a:p>
              </c:txPr>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2"/>
              <c:layout>
                <c:manualLayout>
                  <c:x val="0.22097045243487792"/>
                  <c:y val="1.0661252421981236E-2"/>
                </c:manualLayout>
              </c:layout>
              <c:tx>
                <c:rich>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fld id="{A3769236-7262-46E4-AF8B-BF2CB0E94CCF}" type="CATEGORYNAME">
                      <a:rPr lang="it-IT" b="1" smtClean="0">
                        <a:solidFill>
                          <a:schemeClr val="bg1"/>
                        </a:solidFill>
                      </a:rPr>
                      <a:pPr>
                        <a:defRPr sz="1600" b="1">
                          <a:solidFill>
                            <a:schemeClr val="bg1"/>
                          </a:solidFill>
                        </a:defRPr>
                      </a:pPr>
                      <a:t>[NOME CATEGORIA]</a:t>
                    </a:fld>
                    <a:endParaRPr lang="it-IT" b="1" dirty="0" smtClean="0">
                      <a:solidFill>
                        <a:schemeClr val="bg1"/>
                      </a:solidFill>
                    </a:endParaRPr>
                  </a:p>
                  <a:p>
                    <a:pPr>
                      <a:defRPr sz="1600" b="1">
                        <a:solidFill>
                          <a:schemeClr val="bg1"/>
                        </a:solidFill>
                      </a:defRPr>
                    </a:pPr>
                    <a:fld id="{C9397600-B35C-456F-9791-08028C44696B}" type="VALUE">
                      <a:rPr lang="it-IT" b="1" baseline="0" smtClean="0">
                        <a:solidFill>
                          <a:schemeClr val="bg1"/>
                        </a:solidFill>
                      </a:rPr>
                      <a:pPr>
                        <a:defRPr sz="1600" b="1">
                          <a:solidFill>
                            <a:schemeClr val="bg1"/>
                          </a:solidFill>
                        </a:defRPr>
                      </a:pPr>
                      <a:t>[VALORE]</a:t>
                    </a:fld>
                    <a:endParaRPr lang="it-IT"/>
                  </a:p>
                </c:rich>
              </c:tx>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it-IT"/>
                </a:p>
              </c:txPr>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3"/>
              <c:layout>
                <c:manualLayout>
                  <c:x val="-9.3061636863149111E-2"/>
                  <c:y val="-3.8186825007530318E-4"/>
                </c:manualLayout>
              </c:layout>
              <c:tx>
                <c:rich>
                  <a:bodyPr/>
                  <a:lstStyle/>
                  <a:p>
                    <a:fld id="{9C8D8AC0-1EF8-4F99-9347-B279CF0FCF04}" type="CATEGORYNAME">
                      <a:rPr lang="en-US" smtClean="0"/>
                      <a:pPr/>
                      <a:t>[NOME CATEGORIA]</a:t>
                    </a:fld>
                    <a:endParaRPr lang="en-US" baseline="0" dirty="0" smtClean="0"/>
                  </a:p>
                  <a:p>
                    <a:r>
                      <a:rPr lang="en-US" baseline="0" dirty="0" smtClean="0"/>
                      <a:t> </a:t>
                    </a:r>
                    <a:fld id="{50DEAF53-9715-4B18-90E9-2645AE2967EC}" type="VALUE">
                      <a:rPr lang="en-US" baseline="0"/>
                      <a:pPr/>
                      <a:t>[VALORE]</a:t>
                    </a:fld>
                    <a:endParaRPr lang="en-US" baseline="0" dirty="0" smtClean="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dLbl>
              <c:idx val="4"/>
              <c:layout>
                <c:manualLayout>
                  <c:x val="-1.7232224035120487E-2"/>
                  <c:y val="5.7736720554272516E-4"/>
                </c:manualLayout>
              </c:layout>
              <c:tx>
                <c:rich>
                  <a:bodyPr/>
                  <a:lstStyle/>
                  <a:p>
                    <a:fld id="{BC0C4195-E536-453C-92F1-B891B47AB0DE}" type="CATEGORYNAME">
                      <a:rPr lang="en-US" smtClean="0"/>
                      <a:pPr/>
                      <a:t>[NOME CATEGORIA]</a:t>
                    </a:fld>
                    <a:endParaRPr lang="en-US" baseline="0" smtClean="0"/>
                  </a:p>
                  <a:p>
                    <a:r>
                      <a:rPr lang="en-US" baseline="0" smtClean="0"/>
                      <a:t> </a:t>
                    </a:r>
                    <a:fld id="{A317A5EF-1071-4065-A843-C7E68C3716E9}" type="VALUE">
                      <a:rPr lang="en-US" baseline="0"/>
                      <a:pPr/>
                      <a:t>[VALORE]</a:t>
                    </a:fld>
                    <a:endParaRPr lang="en-US" baseline="0" smtClean="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it-IT"/>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'Cosa dicono fam'!$W$23:$W$27</c:f>
              <c:strCache>
                <c:ptCount val="5"/>
                <c:pt idx="0">
                  <c:v>Permette</c:v>
                </c:pt>
                <c:pt idx="1">
                  <c:v>Sconsiglia</c:v>
                </c:pt>
                <c:pt idx="2">
                  <c:v>Non se ne parla</c:v>
                </c:pt>
                <c:pt idx="3">
                  <c:v>Vieta</c:v>
                </c:pt>
                <c:pt idx="4">
                  <c:v>Altro</c:v>
                </c:pt>
              </c:strCache>
            </c:strRef>
          </c:cat>
          <c:val>
            <c:numRef>
              <c:f>'Cosa dicono fam'!$X$23:$X$27</c:f>
              <c:numCache>
                <c:formatCode>###0.0</c:formatCode>
                <c:ptCount val="5"/>
                <c:pt idx="0">
                  <c:v>12.793314046930249</c:v>
                </c:pt>
                <c:pt idx="1">
                  <c:v>46.255223400835746</c:v>
                </c:pt>
                <c:pt idx="2">
                  <c:v>34.9</c:v>
                </c:pt>
                <c:pt idx="3">
                  <c:v>4.3715846994535523</c:v>
                </c:pt>
                <c:pt idx="4">
                  <c:v>1.7</c:v>
                </c:pt>
              </c:numCache>
            </c:numRef>
          </c:val>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withinLinear" id="16">
  <a:schemeClr val="accent3"/>
</cs:colorStyle>
</file>

<file path=ppt/charts/colors13.xml><?xml version="1.0" encoding="utf-8"?>
<cs:colorStyle xmlns:cs="http://schemas.microsoft.com/office/drawing/2012/chartStyle" xmlns:a="http://schemas.openxmlformats.org/drawingml/2006/main" meth="withinLinear" id="16">
  <a:schemeClr val="accent3"/>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7">
  <a:schemeClr val="accent4"/>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0.59412</cdr:x>
      <cdr:y>0.42671</cdr:y>
    </cdr:from>
    <cdr:to>
      <cdr:x>0.66863</cdr:x>
      <cdr:y>0.50814</cdr:y>
    </cdr:to>
    <cdr:sp macro="" textlink="">
      <cdr:nvSpPr>
        <cdr:cNvPr id="3" name="Freccia a sinistra 2"/>
        <cdr:cNvSpPr/>
      </cdr:nvSpPr>
      <cdr:spPr>
        <a:xfrm xmlns:a="http://schemas.openxmlformats.org/drawingml/2006/main">
          <a:off x="3848100" y="1663700"/>
          <a:ext cx="482600" cy="317500"/>
        </a:xfrm>
        <a:prstGeom xmlns:a="http://schemas.openxmlformats.org/drawingml/2006/main" prst="leftArrow">
          <a:avLst/>
        </a:prstGeom>
        <a:solidFill xmlns:a="http://schemas.openxmlformats.org/drawingml/2006/main">
          <a:schemeClr val="accent5"/>
        </a:solidFill>
        <a:ln xmlns:a="http://schemas.openxmlformats.org/drawingml/2006/main">
          <a:solidFill>
            <a:schemeClr val="accent5"/>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it-IT"/>
        </a:p>
      </cdr:txBody>
    </cdr:sp>
  </cdr:relSizeAnchor>
</c:userShapes>
</file>

<file path=ppt/drawings/drawing2.xml><?xml version="1.0" encoding="utf-8"?>
<c:userShapes xmlns:c="http://schemas.openxmlformats.org/drawingml/2006/chart">
  <cdr:relSizeAnchor xmlns:cdr="http://schemas.openxmlformats.org/drawingml/2006/chartDrawing">
    <cdr:from>
      <cdr:x>0.58785</cdr:x>
      <cdr:y>0.1533</cdr:y>
    </cdr:from>
    <cdr:to>
      <cdr:x>0.71325</cdr:x>
      <cdr:y>0.46964</cdr:y>
    </cdr:to>
    <cdr:grpSp>
      <cdr:nvGrpSpPr>
        <cdr:cNvPr id="2" name="Gruppo 1"/>
        <cdr:cNvGrpSpPr/>
      </cdr:nvGrpSpPr>
      <cdr:grpSpPr>
        <a:xfrm xmlns:a="http://schemas.openxmlformats.org/drawingml/2006/main">
          <a:off x="2853606" y="516660"/>
          <a:ext cx="608731" cy="1066147"/>
          <a:chOff x="7883535" y="4252501"/>
          <a:chExt cx="608763" cy="882679"/>
        </a:xfrm>
      </cdr:grpSpPr>
      <cdr:sp macro="" textlink="">
        <cdr:nvSpPr>
          <cdr:cNvPr id="3" name="CasellaDiTesto 1"/>
          <cdr:cNvSpPr txBox="1"/>
        </cdr:nvSpPr>
        <cdr:spPr>
          <a:xfrm xmlns:a="http://schemas.openxmlformats.org/drawingml/2006/main">
            <a:off x="7883535" y="4518280"/>
            <a:ext cx="570271" cy="30777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it-IT" sz="1400" dirty="0" smtClean="0">
                <a:solidFill>
                  <a:srgbClr val="C00000"/>
                </a:solidFill>
              </a:rPr>
              <a:t>+30%</a:t>
            </a:r>
            <a:endParaRPr lang="it-IT" sz="1400" dirty="0">
              <a:solidFill>
                <a:srgbClr val="C00000"/>
              </a:solidFill>
            </a:endParaRPr>
          </a:p>
        </cdr:txBody>
      </cdr:sp>
      <cdr:sp macro="" textlink="">
        <cdr:nvSpPr>
          <cdr:cNvPr id="4" name="Freccia a destra 3"/>
          <cdr:cNvSpPr/>
        </cdr:nvSpPr>
        <cdr:spPr>
          <a:xfrm xmlns:a="http://schemas.openxmlformats.org/drawingml/2006/main">
            <a:off x="7914974" y="4252501"/>
            <a:ext cx="577324" cy="882679"/>
          </a:xfrm>
          <a:prstGeom xmlns:a="http://schemas.openxmlformats.org/drawingml/2006/main" prst="rightArrow">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it-IT"/>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it-IT"/>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C1B021-84E6-4875-B9C4-8351DB437D72}" type="datetimeFigureOut">
              <a:rPr lang="it-IT" smtClean="0"/>
              <a:t>05/05/2016</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379727-D9CB-47B9-9CA5-1DE0FC8FC737}" type="slidenum">
              <a:rPr lang="it-IT" smtClean="0"/>
              <a:t>‹N›</a:t>
            </a:fld>
            <a:endParaRPr lang="it-IT"/>
          </a:p>
        </p:txBody>
      </p:sp>
    </p:spTree>
    <p:extLst>
      <p:ext uri="{BB962C8B-B14F-4D97-AF65-F5344CB8AC3E}">
        <p14:creationId xmlns:p14="http://schemas.microsoft.com/office/powerpoint/2010/main" val="199136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Il Progetto è stato prodotto dalle sezioni </a:t>
            </a:r>
            <a:r>
              <a:rPr lang="it-IT" sz="1200" kern="1200" dirty="0" err="1" smtClean="0">
                <a:solidFill>
                  <a:schemeClr val="tx1"/>
                </a:solidFill>
                <a:effectLst/>
                <a:latin typeface="+mn-lt"/>
                <a:ea typeface="+mn-ea"/>
                <a:cs typeface="+mn-cs"/>
              </a:rPr>
              <a:t>Fidapa</a:t>
            </a:r>
            <a:r>
              <a:rPr lang="it-IT" sz="1200" kern="1200" dirty="0" smtClean="0">
                <a:solidFill>
                  <a:schemeClr val="tx1"/>
                </a:solidFill>
                <a:effectLst/>
                <a:latin typeface="+mn-lt"/>
                <a:ea typeface="+mn-ea"/>
                <a:cs typeface="+mn-cs"/>
              </a:rPr>
              <a:t> BPW </a:t>
            </a:r>
            <a:r>
              <a:rPr lang="it-IT" sz="1200" kern="1200" dirty="0" err="1" smtClean="0">
                <a:solidFill>
                  <a:schemeClr val="tx1"/>
                </a:solidFill>
                <a:effectLst/>
                <a:latin typeface="+mn-lt"/>
                <a:ea typeface="+mn-ea"/>
                <a:cs typeface="+mn-cs"/>
              </a:rPr>
              <a:t>Italy</a:t>
            </a:r>
            <a:r>
              <a:rPr lang="it-IT" sz="1200" kern="1200" dirty="0" smtClean="0">
                <a:solidFill>
                  <a:schemeClr val="tx1"/>
                </a:solidFill>
                <a:effectLst/>
                <a:latin typeface="+mn-lt"/>
                <a:ea typeface="+mn-ea"/>
                <a:cs typeface="+mn-cs"/>
              </a:rPr>
              <a:t> di Torino </a:t>
            </a:r>
            <a:r>
              <a:rPr lang="it-IT" sz="1200" kern="1200" dirty="0" err="1" smtClean="0">
                <a:solidFill>
                  <a:schemeClr val="tx1"/>
                </a:solidFill>
                <a:effectLst/>
                <a:latin typeface="+mn-lt"/>
                <a:ea typeface="+mn-ea"/>
                <a:cs typeface="+mn-cs"/>
              </a:rPr>
              <a:t>Valsusa</a:t>
            </a:r>
            <a:r>
              <a:rPr lang="it-IT" sz="1200" kern="1200" dirty="0" smtClean="0">
                <a:solidFill>
                  <a:schemeClr val="tx1"/>
                </a:solidFill>
                <a:effectLst/>
                <a:latin typeface="+mn-lt"/>
                <a:ea typeface="+mn-ea"/>
                <a:cs typeface="+mn-cs"/>
              </a:rPr>
              <a:t>, Torino e Torino Est ed è la prima fase di un più ampio progetto di “Antialcolismo femminile e giovanile. Rientra nel tema nazionale </a:t>
            </a:r>
            <a:r>
              <a:rPr lang="it-IT" sz="1200" kern="1200" dirty="0" err="1" smtClean="0">
                <a:solidFill>
                  <a:schemeClr val="tx1"/>
                </a:solidFill>
                <a:effectLst/>
                <a:latin typeface="+mn-lt"/>
                <a:ea typeface="+mn-ea"/>
                <a:cs typeface="+mn-cs"/>
              </a:rPr>
              <a:t>Fidapa</a:t>
            </a:r>
            <a:r>
              <a:rPr lang="it-IT" sz="1200" kern="1200" dirty="0" smtClean="0">
                <a:solidFill>
                  <a:schemeClr val="tx1"/>
                </a:solidFill>
                <a:effectLst/>
                <a:latin typeface="+mn-lt"/>
                <a:ea typeface="+mn-ea"/>
                <a:cs typeface="+mn-cs"/>
              </a:rPr>
              <a:t> del biennio 2013-2015 e, comunque, nelle finalità istituzionali di FIDAPA BPW </a:t>
            </a:r>
            <a:r>
              <a:rPr lang="it-IT" sz="1200" kern="1200" dirty="0" err="1" smtClean="0">
                <a:solidFill>
                  <a:schemeClr val="tx1"/>
                </a:solidFill>
                <a:effectLst/>
                <a:latin typeface="+mn-lt"/>
                <a:ea typeface="+mn-ea"/>
                <a:cs typeface="+mn-cs"/>
              </a:rPr>
              <a:t>Italy</a:t>
            </a:r>
            <a:r>
              <a:rPr lang="it-IT" sz="1200" kern="1200" dirty="0" smtClean="0">
                <a:solidFill>
                  <a:schemeClr val="tx1"/>
                </a:solidFill>
                <a:effectLst/>
                <a:latin typeface="+mn-lt"/>
                <a:ea typeface="+mn-ea"/>
                <a:cs typeface="+mn-cs"/>
              </a:rPr>
              <a:t>.</a:t>
            </a:r>
          </a:p>
          <a:p>
            <a:r>
              <a:rPr lang="it-IT" sz="1200" kern="1200" dirty="0" smtClean="0">
                <a:solidFill>
                  <a:schemeClr val="tx1"/>
                </a:solidFill>
                <a:effectLst/>
                <a:latin typeface="+mn-lt"/>
                <a:ea typeface="+mn-ea"/>
                <a:cs typeface="+mn-cs"/>
              </a:rPr>
              <a:t> </a:t>
            </a:r>
          </a:p>
          <a:p>
            <a:r>
              <a:rPr lang="it-IT" sz="1200" kern="1200" dirty="0" smtClean="0">
                <a:solidFill>
                  <a:schemeClr val="tx1"/>
                </a:solidFill>
                <a:effectLst/>
                <a:latin typeface="+mn-lt"/>
                <a:ea typeface="+mn-ea"/>
                <a:cs typeface="+mn-cs"/>
              </a:rPr>
              <a:t> </a:t>
            </a:r>
          </a:p>
          <a:p>
            <a:r>
              <a:rPr lang="it-IT" sz="1200" kern="1200" dirty="0" smtClean="0">
                <a:solidFill>
                  <a:schemeClr val="tx1"/>
                </a:solidFill>
                <a:effectLst/>
                <a:latin typeface="+mn-lt"/>
                <a:ea typeface="+mn-ea"/>
                <a:cs typeface="+mn-cs"/>
              </a:rPr>
              <a:t> </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4379727-D9CB-47B9-9CA5-1DE0FC8FC737}" type="slidenum">
              <a:rPr lang="it-IT" smtClean="0"/>
              <a:t>1</a:t>
            </a:fld>
            <a:endParaRPr lang="it-IT"/>
          </a:p>
        </p:txBody>
      </p:sp>
    </p:spTree>
    <p:extLst>
      <p:ext uri="{BB962C8B-B14F-4D97-AF65-F5344CB8AC3E}">
        <p14:creationId xmlns:p14="http://schemas.microsoft.com/office/powerpoint/2010/main" val="5956078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00" kern="1200" dirty="0" smtClean="0">
                <a:solidFill>
                  <a:schemeClr val="tx1"/>
                </a:solidFill>
                <a:effectLst/>
                <a:latin typeface="+mn-lt"/>
                <a:ea typeface="+mn-ea"/>
                <a:cs typeface="+mn-cs"/>
              </a:rPr>
              <a:t>Il comportamento dei ragazzi ha una certa coerenza con l’atteggiamento delle famiglie, così come è dichiarato dai ragazzi, per cui i ragazzi bevono, anche solo in piccole quantità e occasionalmente, prevalentemente laddove è consentito, ma non mancano occasioni di “rottura” del divieto. </a:t>
            </a:r>
          </a:p>
          <a:p>
            <a:r>
              <a:rPr lang="it-IT" sz="1000" kern="1200" dirty="0" smtClean="0">
                <a:solidFill>
                  <a:schemeClr val="tx1"/>
                </a:solidFill>
                <a:effectLst/>
                <a:latin typeface="+mn-lt"/>
                <a:ea typeface="+mn-ea"/>
                <a:cs typeface="+mn-cs"/>
              </a:rPr>
              <a:t>Dall’analisi emerge che 6 intervistati su 10, a cui i genitori vietano espressamente di bere, effettivamente non bevono. Per contro, laddove le famiglie permettono l’assunzione di bevande alcoliche, si hanno le più elevate percentuali di ragazzi che “beve sul serio” (42%). Più di un terzo (35%) dei ragazzi a cui viene sconsigliato di bere dalla famiglia, si astiene dal farlo; più spesso, tuttavia, fanno occasionalmente uso di bevande alcoliche (47%); una parte, comunque, dichiara che “beve sul serio” (18%).</a:t>
            </a:r>
          </a:p>
          <a:p>
            <a:r>
              <a:rPr lang="it-IT" sz="1000" kern="1200" dirty="0" smtClean="0">
                <a:solidFill>
                  <a:schemeClr val="tx1"/>
                </a:solidFill>
                <a:effectLst/>
                <a:latin typeface="+mn-lt"/>
                <a:ea typeface="+mn-ea"/>
                <a:cs typeface="+mn-cs"/>
              </a:rPr>
              <a:t>Rispetto ai differenti approcci della famiglia sul consumo di alcol, dunque, il fatto che i genitori siano “possibilisti” (o così vengano percepiti) si accompagna a una percentuale più che doppia di minori che “bevono sul serio” rispetto ai nuclei in cui bere e sconsigliato, e quasi 4 volte superiore rispetto alle famiglie in cui vige il divieto di bere.</a:t>
            </a:r>
          </a:p>
          <a:p>
            <a:r>
              <a:rPr lang="it-IT" sz="1000" kern="1200" dirty="0" smtClean="0">
                <a:solidFill>
                  <a:schemeClr val="tx1"/>
                </a:solidFill>
                <a:effectLst/>
                <a:latin typeface="+mn-lt"/>
                <a:ea typeface="+mn-ea"/>
                <a:cs typeface="+mn-cs"/>
              </a:rPr>
              <a:t> </a:t>
            </a:r>
          </a:p>
          <a:p>
            <a:r>
              <a:rPr lang="it-IT" sz="1000" kern="1200" dirty="0" smtClean="0">
                <a:solidFill>
                  <a:schemeClr val="tx1"/>
                </a:solidFill>
                <a:effectLst/>
                <a:latin typeface="+mn-lt"/>
                <a:ea typeface="+mn-ea"/>
                <a:cs typeface="+mn-cs"/>
              </a:rPr>
              <a:t>E’ interessante ancora osservare che nelle famiglie in cui non si parla del tema alcol il 50% dei ragazzi non beve, il 38% lo fa molto occasionalmente e il 12% “beve sul serio”. Percentuali vicine a quelle delle famiglie in cui è vietato. Dunque, questo “non se ne parla” non sembra esprimere un atteggiamento di indifferenza verso la questione, ma più semplicemente che il tema non viene trattato frontalmente. Le informazioni, i consigli, le suggestioni che i genitori offrono passano attraverso canali comunicativi indiretti e una molteplicità di occasioni diverse, prova ne è che quasi 4 ragazzi su 10 dicono che non parlano in casa del bere, ma affermano anche di avere ricevuto informazioni sull’alcol proprio in famiglia. </a:t>
            </a:r>
            <a:endParaRPr lang="it-IT" sz="1000" dirty="0"/>
          </a:p>
        </p:txBody>
      </p:sp>
      <p:sp>
        <p:nvSpPr>
          <p:cNvPr id="4" name="Segnaposto numero diapositiva 3"/>
          <p:cNvSpPr>
            <a:spLocks noGrp="1"/>
          </p:cNvSpPr>
          <p:nvPr>
            <p:ph type="sldNum" sz="quarter" idx="10"/>
          </p:nvPr>
        </p:nvSpPr>
        <p:spPr/>
        <p:txBody>
          <a:bodyPr/>
          <a:lstStyle/>
          <a:p>
            <a:fld id="{54379727-D9CB-47B9-9CA5-1DE0FC8FC737}" type="slidenum">
              <a:rPr lang="it-IT" smtClean="0"/>
              <a:t>10</a:t>
            </a:fld>
            <a:endParaRPr lang="it-IT"/>
          </a:p>
        </p:txBody>
      </p:sp>
    </p:spTree>
    <p:extLst>
      <p:ext uri="{BB962C8B-B14F-4D97-AF65-F5344CB8AC3E}">
        <p14:creationId xmlns:p14="http://schemas.microsoft.com/office/powerpoint/2010/main" val="253891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Il 19% dei ragazzi dichiara di non avere tra le proprie amicizie o tra altri conoscenti minorenni persone che bevono, il 52,8% conosce persone che bevono, ma senza esagerare e il 28,2% ha conoscenze che, secondo la definizione dell’intervistato, “bevono troppo”. Le ragazze più frequentemente dei loro coetanei entrano in contatto con altri giovani che “bevono troppo” (31% vs. 25%).</a:t>
            </a:r>
          </a:p>
          <a:p>
            <a:r>
              <a:rPr lang="it-IT" sz="1200" kern="1200" dirty="0" smtClean="0">
                <a:solidFill>
                  <a:schemeClr val="tx1"/>
                </a:solidFill>
                <a:effectLst/>
                <a:latin typeface="+mn-lt"/>
                <a:ea typeface="+mn-ea"/>
                <a:cs typeface="+mn-cs"/>
              </a:rPr>
              <a:t>Coerentemente con l’importanza riconosciuta in queste età ai pari, dobbiamo notare che la percentuale di ragazzi che “bevono sul serio” passa dal 5% tra chi dice di non conoscere altri minori che bevono, al 28% se si conoscono ragazzi che “bevono troppo”</a:t>
            </a:r>
            <a:r>
              <a:rPr lang="it-IT" sz="1200" kern="1200" baseline="0" dirty="0" smtClean="0">
                <a:solidFill>
                  <a:schemeClr val="tx1"/>
                </a:solidFill>
                <a:effectLst/>
                <a:latin typeface="+mn-lt"/>
                <a:ea typeface="+mn-ea"/>
                <a:cs typeface="+mn-cs"/>
              </a:rPr>
              <a:t>, per le ragazze dal 4% al 23% e per i ragazzi </a:t>
            </a:r>
            <a:r>
              <a:rPr lang="it-IT" sz="1200" kern="1200" dirty="0" smtClean="0">
                <a:solidFill>
                  <a:schemeClr val="tx1"/>
                </a:solidFill>
                <a:effectLst/>
                <a:latin typeface="+mn-lt"/>
                <a:ea typeface="+mn-ea"/>
                <a:cs typeface="+mn-cs"/>
              </a:rPr>
              <a:t>dal 7% al 34%. </a:t>
            </a:r>
          </a:p>
          <a:p>
            <a:r>
              <a:rPr lang="it-IT" sz="1200" kern="1200" dirty="0" smtClean="0">
                <a:solidFill>
                  <a:schemeClr val="tx1"/>
                </a:solidFill>
                <a:effectLst/>
                <a:latin typeface="+mn-lt"/>
                <a:ea typeface="+mn-ea"/>
                <a:cs typeface="+mn-cs"/>
              </a:rPr>
              <a:t>Sembra avere un minore effetto la relazione tra individuo e gruppo di conoscenti nel caso di chi beve occasionalmente piccole quantità di alcolici: la percentuale di ragazzi passa dal 32% tra chi dice di non conoscere altri minori che bevono, al 46% se conoscono minori che “bevono troppo”. </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Le ragazze</a:t>
            </a:r>
            <a:r>
              <a:rPr lang="it-IT" sz="1200" kern="1200" baseline="0" dirty="0" smtClean="0">
                <a:solidFill>
                  <a:schemeClr val="tx1"/>
                </a:solidFill>
                <a:effectLst/>
                <a:latin typeface="+mn-lt"/>
                <a:ea typeface="+mn-ea"/>
                <a:cs typeface="+mn-cs"/>
              </a:rPr>
              <a:t> appaiono più esposte dei loro coetanei a conoscere altri minori che «bevono troppo», ma questo non si traduce in maggiore consumo di alcolici. Infatti per le ragazze prevale un uso occasionale e in piccole quantità.</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54379727-D9CB-47B9-9CA5-1DE0FC8FC737}" type="slidenum">
              <a:rPr lang="it-IT" smtClean="0"/>
              <a:t>11</a:t>
            </a:fld>
            <a:endParaRPr lang="it-IT"/>
          </a:p>
        </p:txBody>
      </p:sp>
    </p:spTree>
    <p:extLst>
      <p:ext uri="{BB962C8B-B14F-4D97-AF65-F5344CB8AC3E}">
        <p14:creationId xmlns:p14="http://schemas.microsoft.com/office/powerpoint/2010/main" val="2753808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Poco meno di un quinto dei tredicenni conosce dei coetanei che “bevono troppo” a cui si aggiunge un ulteriore 48% di conoscenti che beve senza esagerare. Le percentuali cambiano per i più grandi. Il 40% dei quindicenni conosce minorenni che “bevono troppo” e un altro 53% che beve senza esagerare.</a:t>
            </a:r>
          </a:p>
          <a:p>
            <a:endParaRPr lang="it-IT" dirty="0"/>
          </a:p>
        </p:txBody>
      </p:sp>
      <p:sp>
        <p:nvSpPr>
          <p:cNvPr id="4" name="Segnaposto numero diapositiva 3"/>
          <p:cNvSpPr>
            <a:spLocks noGrp="1"/>
          </p:cNvSpPr>
          <p:nvPr>
            <p:ph type="sldNum" sz="quarter" idx="10"/>
          </p:nvPr>
        </p:nvSpPr>
        <p:spPr/>
        <p:txBody>
          <a:bodyPr/>
          <a:lstStyle/>
          <a:p>
            <a:fld id="{54379727-D9CB-47B9-9CA5-1DE0FC8FC737}" type="slidenum">
              <a:rPr lang="it-IT" smtClean="0"/>
              <a:t>12</a:t>
            </a:fld>
            <a:endParaRPr lang="it-IT"/>
          </a:p>
        </p:txBody>
      </p:sp>
    </p:spTree>
    <p:extLst>
      <p:ext uri="{BB962C8B-B14F-4D97-AF65-F5344CB8AC3E}">
        <p14:creationId xmlns:p14="http://schemas.microsoft.com/office/powerpoint/2010/main" val="35155672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Sulla base delle esperienze vissute i ragazzi affermano che gli amici si ubriacano più frequentemente con dei superalcolici (38,5%) e con la birra (29,6%); più raramente con il vino (6%) e amari o aperitivi (8,7%). Secondo un ulteriore 17% di ragazzi, i loro pari si ubriacano bevendo un po’ di tutto, vino, birra e superalcolici, dipende dalle circostanze.</a:t>
            </a:r>
            <a:endParaRPr lang="it-IT" sz="12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4379727-D9CB-47B9-9CA5-1DE0FC8FC737}" type="slidenum">
              <a:rPr lang="it-IT" smtClean="0"/>
              <a:t>13</a:t>
            </a:fld>
            <a:endParaRPr lang="it-IT"/>
          </a:p>
        </p:txBody>
      </p:sp>
    </p:spTree>
    <p:extLst>
      <p:ext uri="{BB962C8B-B14F-4D97-AF65-F5344CB8AC3E}">
        <p14:creationId xmlns:p14="http://schemas.microsoft.com/office/powerpoint/2010/main" val="2759577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00" kern="1200" dirty="0" smtClean="0">
                <a:solidFill>
                  <a:schemeClr val="tx1"/>
                </a:solidFill>
                <a:effectLst/>
                <a:latin typeface="+mn-lt"/>
                <a:ea typeface="+mn-ea"/>
                <a:cs typeface="+mn-cs"/>
              </a:rPr>
              <a:t>Il 31% dei ragazzi interpellati è, infatti, convinto che si beva per sentirsi grandi, il 14% per essere accettati dagli altri e il 5% per imitazione.</a:t>
            </a:r>
          </a:p>
          <a:p>
            <a:r>
              <a:rPr lang="it-IT" sz="1000" kern="1200" dirty="0" smtClean="0">
                <a:solidFill>
                  <a:schemeClr val="tx1"/>
                </a:solidFill>
                <a:effectLst/>
                <a:latin typeface="+mn-lt"/>
                <a:ea typeface="+mn-ea"/>
                <a:cs typeface="+mn-cs"/>
              </a:rPr>
              <a:t>Il bere assolve ad una funzione sociale poiché facilita l’inserimento dell’individuo in nuove relazioni amicali e/o rafforza quelle esistenti. Nel passaggio tra i tredici e i quindici anni, diminuisce la percentuale di chi dice che si beve “per sentirsi grandi” (da 35,4% a 22,9%) e, specularmente, cresce la voce “per divertirsi” (da 11% a 25,1%). Questo cambiamento di scenario, come evidenziato in letteratura, è solo apparente, poiché anche chi adduce a motivazione del bere “per divertirsi” (17%), in realtà non si limita a esprimere una semplice funzione ludico-utilitaristica, ma richiama una serie di azioni rituali-simboliche il cui significato è sempre di socializzazione, condivisione e rafforzamento delle relazioni. </a:t>
            </a:r>
          </a:p>
          <a:p>
            <a:r>
              <a:rPr lang="it-IT" sz="1000" kern="1200" dirty="0" smtClean="0">
                <a:solidFill>
                  <a:schemeClr val="tx1"/>
                </a:solidFill>
                <a:effectLst/>
                <a:latin typeface="+mn-lt"/>
                <a:ea typeface="+mn-ea"/>
                <a:cs typeface="+mn-cs"/>
              </a:rPr>
              <a:t>Secondo i ragazzi (1%), bere durante le feste è un modo per stare insieme e bere aiuta anche a “sciogliersi”, a perdere un po’ di freni inibitori e, quindi, facilita la socializzazione. </a:t>
            </a:r>
          </a:p>
          <a:p>
            <a:r>
              <a:rPr lang="it-IT" sz="1000" kern="1200" dirty="0" smtClean="0">
                <a:solidFill>
                  <a:schemeClr val="tx1"/>
                </a:solidFill>
                <a:effectLst/>
                <a:latin typeface="+mn-lt"/>
                <a:ea typeface="+mn-ea"/>
                <a:cs typeface="+mn-cs"/>
              </a:rPr>
              <a:t>Il 5,1% dei ragazzi dice che si beve “per sballare”. L’alcol è, dunque, in questo caso, al pari di altre sostanze, un mezzo per eccedere, per trasgredire o, forse, per imitare mode e comportamenti suggeriti da personaggi alla ribalta.</a:t>
            </a:r>
          </a:p>
          <a:p>
            <a:r>
              <a:rPr lang="it-IT" sz="1000" kern="1200" dirty="0" smtClean="0">
                <a:solidFill>
                  <a:schemeClr val="tx1"/>
                </a:solidFill>
                <a:effectLst/>
                <a:latin typeface="+mn-lt"/>
                <a:ea typeface="+mn-ea"/>
                <a:cs typeface="+mn-cs"/>
              </a:rPr>
              <a:t>Si beve anche per noia o “per dimenticare i problemi” (6%).  Questi sintomi di malessere abbastanza tipici dell’età adolescenziale associati all’immagine del bere come sostegno emotivo e curativo, destano una certa preoccupazione.</a:t>
            </a:r>
          </a:p>
          <a:p>
            <a:r>
              <a:rPr lang="it-IT" sz="1000" kern="1200" dirty="0" smtClean="0">
                <a:solidFill>
                  <a:schemeClr val="tx1"/>
                </a:solidFill>
                <a:effectLst/>
                <a:latin typeface="+mn-lt"/>
                <a:ea typeface="+mn-ea"/>
                <a:cs typeface="+mn-cs"/>
              </a:rPr>
              <a:t>Infine, quasi il 22% degli intervistati riferisce una pluralità di motivazioni che spingono a bere, sottolineando dunque la complessità dei vissuti nel mondo giovanile.</a:t>
            </a:r>
          </a:p>
          <a:p>
            <a:r>
              <a:rPr lang="it-IT" sz="1000" kern="1200" dirty="0" smtClean="0">
                <a:solidFill>
                  <a:schemeClr val="tx1"/>
                </a:solidFill>
                <a:effectLst/>
                <a:latin typeface="+mn-lt"/>
                <a:ea typeface="+mn-ea"/>
                <a:cs typeface="+mn-cs"/>
              </a:rPr>
              <a:t> </a:t>
            </a:r>
          </a:p>
        </p:txBody>
      </p:sp>
      <p:sp>
        <p:nvSpPr>
          <p:cNvPr id="4" name="Segnaposto numero diapositiva 3"/>
          <p:cNvSpPr>
            <a:spLocks noGrp="1"/>
          </p:cNvSpPr>
          <p:nvPr>
            <p:ph type="sldNum" sz="quarter" idx="10"/>
          </p:nvPr>
        </p:nvSpPr>
        <p:spPr/>
        <p:txBody>
          <a:bodyPr/>
          <a:lstStyle/>
          <a:p>
            <a:fld id="{54379727-D9CB-47B9-9CA5-1DE0FC8FC737}" type="slidenum">
              <a:rPr lang="it-IT" smtClean="0"/>
              <a:t>14</a:t>
            </a:fld>
            <a:endParaRPr lang="it-IT"/>
          </a:p>
        </p:txBody>
      </p:sp>
    </p:spTree>
    <p:extLst>
      <p:ext uri="{BB962C8B-B14F-4D97-AF65-F5344CB8AC3E}">
        <p14:creationId xmlns:p14="http://schemas.microsoft.com/office/powerpoint/2010/main" val="955775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00" i="1" kern="1200" dirty="0" smtClean="0">
                <a:solidFill>
                  <a:schemeClr val="tx1"/>
                </a:solidFill>
                <a:effectLst/>
                <a:latin typeface="+mn-lt"/>
                <a:ea typeface="+mn-ea"/>
                <a:cs typeface="+mn-cs"/>
              </a:rPr>
              <a:t> </a:t>
            </a:r>
            <a:r>
              <a:rPr lang="it-IT" sz="1000" kern="1200" dirty="0" smtClean="0">
                <a:solidFill>
                  <a:schemeClr val="tx1"/>
                </a:solidFill>
                <a:effectLst/>
                <a:latin typeface="+mn-lt"/>
                <a:ea typeface="+mn-ea"/>
                <a:cs typeface="+mn-cs"/>
              </a:rPr>
              <a:t>Secondo i ragazzi (1%), bere durante le feste è un modo per stare insieme e bere aiuta anche a “sciogliersi”, a perdere un po’ di freni inibitori e, quindi, facilita la socializzazione. </a:t>
            </a:r>
          </a:p>
          <a:p>
            <a:r>
              <a:rPr lang="it-IT" sz="1000" kern="1200" dirty="0" smtClean="0">
                <a:solidFill>
                  <a:schemeClr val="tx1"/>
                </a:solidFill>
                <a:effectLst/>
                <a:latin typeface="+mn-lt"/>
                <a:ea typeface="+mn-ea"/>
                <a:cs typeface="+mn-cs"/>
              </a:rPr>
              <a:t>Si beve “per rimorchiare perché non si ha vergogna”, “Che in quel momento ti rendono euforico e felice”</a:t>
            </a:r>
          </a:p>
          <a:p>
            <a:r>
              <a:rPr lang="it-IT" sz="1000" kern="1200" dirty="0" smtClean="0">
                <a:solidFill>
                  <a:schemeClr val="tx1"/>
                </a:solidFill>
                <a:effectLst/>
                <a:latin typeface="+mn-lt"/>
                <a:ea typeface="+mn-ea"/>
                <a:cs typeface="+mn-cs"/>
              </a:rPr>
              <a:t> </a:t>
            </a:r>
          </a:p>
          <a:p>
            <a:r>
              <a:rPr lang="it-IT" sz="1000" kern="1200" dirty="0" smtClean="0">
                <a:solidFill>
                  <a:schemeClr val="tx1"/>
                </a:solidFill>
                <a:effectLst/>
                <a:latin typeface="+mn-lt"/>
                <a:ea typeface="+mn-ea"/>
                <a:cs typeface="+mn-cs"/>
              </a:rPr>
              <a:t>Il 5,1% dei ragazzi dice che si beve “per sballare”. L’alcol è, dunque, in questo caso, al pari di altre sostanze, un mezzo per eccedere, per trasgredire o, forse, per imitare mode e comportamenti suggeriti da personaggi alla ribalta.</a:t>
            </a:r>
          </a:p>
          <a:p>
            <a:r>
              <a:rPr lang="it-IT" sz="1000" kern="1200" dirty="0" smtClean="0">
                <a:solidFill>
                  <a:schemeClr val="tx1"/>
                </a:solidFill>
                <a:effectLst/>
                <a:latin typeface="+mn-lt"/>
                <a:ea typeface="+mn-ea"/>
                <a:cs typeface="+mn-cs"/>
              </a:rPr>
              <a:t>Si beve anche per noia o “per dimenticare i problemi” (6%).  Questi sintomi di malessere abbastanza tipici dell’età adolescenziale associati all’immagine del bere come sostegno emotivo e curativo, destano una certa preoccupazione.</a:t>
            </a:r>
          </a:p>
          <a:p>
            <a:r>
              <a:rPr lang="it-IT" sz="1000" kern="1200" dirty="0" smtClean="0">
                <a:solidFill>
                  <a:schemeClr val="tx1"/>
                </a:solidFill>
                <a:effectLst/>
                <a:latin typeface="+mn-lt"/>
                <a:ea typeface="+mn-ea"/>
                <a:cs typeface="+mn-cs"/>
              </a:rPr>
              <a:t>Bere, dice un ragazzo, “piace ed è molto utile sul momento per dimenticare tutti i problemi che si hanno, anche quelli più sciocchi ma che a questa età influiscono molto sulle emozioni”</a:t>
            </a:r>
          </a:p>
          <a:p>
            <a:r>
              <a:rPr lang="it-IT" sz="1000" kern="1200" dirty="0" smtClean="0">
                <a:solidFill>
                  <a:schemeClr val="tx1"/>
                </a:solidFill>
                <a:effectLst/>
                <a:latin typeface="+mn-lt"/>
                <a:ea typeface="+mn-ea"/>
                <a:cs typeface="+mn-cs"/>
              </a:rPr>
              <a:t> </a:t>
            </a:r>
          </a:p>
          <a:p>
            <a:r>
              <a:rPr lang="it-IT" sz="1000" kern="1200" dirty="0" smtClean="0">
                <a:solidFill>
                  <a:schemeClr val="tx1"/>
                </a:solidFill>
                <a:effectLst/>
                <a:latin typeface="+mn-lt"/>
                <a:ea typeface="+mn-ea"/>
                <a:cs typeface="+mn-cs"/>
              </a:rPr>
              <a:t>Infine, quasi il 22% degli intervistati riferisce una pluralità di motivazioni che spingono a bere, sottolineando dunque la complessità dei vissuti nel mondo giovanile.</a:t>
            </a:r>
          </a:p>
          <a:p>
            <a:r>
              <a:rPr lang="it-IT" sz="1000" kern="1200" dirty="0" smtClean="0">
                <a:solidFill>
                  <a:schemeClr val="tx1"/>
                </a:solidFill>
                <a:effectLst/>
                <a:latin typeface="+mn-lt"/>
                <a:ea typeface="+mn-ea"/>
                <a:cs typeface="+mn-cs"/>
              </a:rPr>
              <a:t> </a:t>
            </a:r>
          </a:p>
        </p:txBody>
      </p:sp>
      <p:sp>
        <p:nvSpPr>
          <p:cNvPr id="4" name="Segnaposto numero diapositiva 3"/>
          <p:cNvSpPr>
            <a:spLocks noGrp="1"/>
          </p:cNvSpPr>
          <p:nvPr>
            <p:ph type="sldNum" sz="quarter" idx="10"/>
          </p:nvPr>
        </p:nvSpPr>
        <p:spPr/>
        <p:txBody>
          <a:bodyPr/>
          <a:lstStyle/>
          <a:p>
            <a:fld id="{54379727-D9CB-47B9-9CA5-1DE0FC8FC737}" type="slidenum">
              <a:rPr lang="it-IT" smtClean="0"/>
              <a:t>15</a:t>
            </a:fld>
            <a:endParaRPr lang="it-IT"/>
          </a:p>
        </p:txBody>
      </p:sp>
    </p:spTree>
    <p:extLst>
      <p:ext uri="{BB962C8B-B14F-4D97-AF65-F5344CB8AC3E}">
        <p14:creationId xmlns:p14="http://schemas.microsoft.com/office/powerpoint/2010/main" val="196603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Per le ragazze è più importante il fine, se non la necessità, di “essere accettati”, mentre per i ragazzi prevale il fine di “sentirsi grandi”. Tra le ragazze, inoltre, è rilevante la motivazione al bere “per dimenticare i problemi”. </a:t>
            </a:r>
          </a:p>
          <a:p>
            <a:endParaRPr lang="it-IT" dirty="0" smtClean="0"/>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54379727-D9CB-47B9-9CA5-1DE0FC8FC737}" type="slidenum">
              <a:rPr lang="it-IT" smtClean="0"/>
              <a:t>16</a:t>
            </a:fld>
            <a:endParaRPr lang="it-IT"/>
          </a:p>
        </p:txBody>
      </p:sp>
    </p:spTree>
    <p:extLst>
      <p:ext uri="{BB962C8B-B14F-4D97-AF65-F5344CB8AC3E}">
        <p14:creationId xmlns:p14="http://schemas.microsoft.com/office/powerpoint/2010/main" val="2479137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Un’ulteriore riflessione, che può essere utile per avvicinarsi meglio alle rappresentazioni che i ragazzi hanno del fenomeno alcol, deriva dall’osservare che i ragazzi che “bevono sul serio” (ovvero attori del bere) dicono che i giovani (in generale) bevono principalmente “per divertirsi” e per “sballo” (42%), mentre per chi non beve o beve pochissimo (osservatori del bere) i giovani, sempre in generale, bevono per “sentirsi grandi” e “essere accettati” (rispettivamente 53% tra chi non beve e 47% tra chi beve poco).</a:t>
            </a:r>
          </a:p>
          <a:p>
            <a:endParaRPr lang="it-IT" dirty="0"/>
          </a:p>
        </p:txBody>
      </p:sp>
      <p:sp>
        <p:nvSpPr>
          <p:cNvPr id="4" name="Segnaposto numero diapositiva 3"/>
          <p:cNvSpPr>
            <a:spLocks noGrp="1"/>
          </p:cNvSpPr>
          <p:nvPr>
            <p:ph type="sldNum" sz="quarter" idx="10"/>
          </p:nvPr>
        </p:nvSpPr>
        <p:spPr/>
        <p:txBody>
          <a:bodyPr/>
          <a:lstStyle/>
          <a:p>
            <a:fld id="{54379727-D9CB-47B9-9CA5-1DE0FC8FC737}" type="slidenum">
              <a:rPr lang="it-IT" smtClean="0"/>
              <a:t>17</a:t>
            </a:fld>
            <a:endParaRPr lang="it-IT"/>
          </a:p>
        </p:txBody>
      </p:sp>
    </p:spTree>
    <p:extLst>
      <p:ext uri="{BB962C8B-B14F-4D97-AF65-F5344CB8AC3E}">
        <p14:creationId xmlns:p14="http://schemas.microsoft.com/office/powerpoint/2010/main" val="13745406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00" kern="1200" dirty="0" smtClean="0">
                <a:solidFill>
                  <a:schemeClr val="tx1"/>
                </a:solidFill>
                <a:effectLst/>
                <a:latin typeface="+mn-lt"/>
                <a:ea typeface="+mn-ea"/>
                <a:cs typeface="+mn-cs"/>
              </a:rPr>
              <a:t>Il 73% dei ragazzi che hanno risposto alla nostra indagine dichiara di aver ricevuto informazioni sul tema dell’alcol - dipendenza da alcolici, conseguenze e avvertenze varie. Un altro 19%, pur avendo ricevuto delle informazioni, ritiene che siano insufficienti. Infine, solo l’8% sostiene di non aver mai ricevuto informazioni in merito.</a:t>
            </a:r>
          </a:p>
          <a:p>
            <a:r>
              <a:rPr lang="it-IT" sz="1000" kern="1200" dirty="0" smtClean="0">
                <a:solidFill>
                  <a:schemeClr val="tx1"/>
                </a:solidFill>
                <a:effectLst/>
                <a:latin typeface="+mn-lt"/>
                <a:ea typeface="+mn-ea"/>
                <a:cs typeface="+mn-cs"/>
              </a:rPr>
              <a:t>La famiglia e la scuola sono le principali fonti informative (74%): il 30% dei ragazzi afferma che la famiglia è l’unico canale informativo, il 27% annovera la scuola e il 18% segnala la compresenza delle due fonti. </a:t>
            </a:r>
          </a:p>
          <a:p>
            <a:r>
              <a:rPr lang="it-IT" sz="1000" kern="1200" dirty="0" smtClean="0">
                <a:solidFill>
                  <a:schemeClr val="tx1"/>
                </a:solidFill>
                <a:effectLst/>
                <a:latin typeface="+mn-lt"/>
                <a:ea typeface="+mn-ea"/>
                <a:cs typeface="+mn-cs"/>
              </a:rPr>
              <a:t>Per il 15% dei ragazzi le informazioni sono arrivate da una molteplicità di soggetti, tra cui anche le forze dell’ordine, talvolta i media (7%) e più di rado gli amici (4%).</a:t>
            </a:r>
          </a:p>
          <a:p>
            <a:r>
              <a:rPr lang="it-IT" sz="1000" kern="1200" dirty="0" smtClean="0">
                <a:solidFill>
                  <a:schemeClr val="tx1"/>
                </a:solidFill>
                <a:effectLst/>
                <a:latin typeface="+mn-lt"/>
                <a:ea typeface="+mn-ea"/>
                <a:cs typeface="+mn-cs"/>
              </a:rPr>
              <a:t>In ogni caso la quasi totalità dei ragazzi (97%) afferma di sapere che l’abuso di alcol danneggia organi indispensabili come il cervello e il fegato.</a:t>
            </a:r>
          </a:p>
          <a:p>
            <a:r>
              <a:rPr lang="it-IT" sz="1000" kern="1200" dirty="0" smtClean="0">
                <a:solidFill>
                  <a:schemeClr val="tx1"/>
                </a:solidFill>
                <a:effectLst/>
                <a:latin typeface="+mn-lt"/>
                <a:ea typeface="+mn-ea"/>
                <a:cs typeface="+mn-cs"/>
              </a:rPr>
              <a:t>Dunque l’importanza della semplice informazione non deve essere enfatizzata, per la complessità dei meccanismi sociali che portano a bere. Infatti, nel gruppo di chi dichiara di avere sufficienti informazioni, rispetto a chi dice di non averle, la percentuale di chi non ha mai bevuto è inferiore (36,4% contro 44%), il numero di chi “beve sul serio” è molto simile (18,6% contro 20%), mentre cresce la percentuale di chi ha assaggiato con moderazione (45% contro 36%). Ricevere informazioni è certamente importante, quindi, ma non pare essere l’elemento che tiene automaticamente lontani dai comportamenti a rischio. Si deve piuttosto essere attenti a non innescare la curiosità e i comportamenti “esplorativi”.</a:t>
            </a:r>
          </a:p>
          <a:p>
            <a:endParaRPr lang="it-IT" dirty="0"/>
          </a:p>
        </p:txBody>
      </p:sp>
      <p:sp>
        <p:nvSpPr>
          <p:cNvPr id="4" name="Segnaposto numero diapositiva 3"/>
          <p:cNvSpPr>
            <a:spLocks noGrp="1"/>
          </p:cNvSpPr>
          <p:nvPr>
            <p:ph type="sldNum" sz="quarter" idx="10"/>
          </p:nvPr>
        </p:nvSpPr>
        <p:spPr/>
        <p:txBody>
          <a:bodyPr/>
          <a:lstStyle/>
          <a:p>
            <a:fld id="{54379727-D9CB-47B9-9CA5-1DE0FC8FC737}" type="slidenum">
              <a:rPr lang="it-IT" smtClean="0"/>
              <a:t>18</a:t>
            </a:fld>
            <a:endParaRPr lang="it-IT"/>
          </a:p>
        </p:txBody>
      </p:sp>
    </p:spTree>
    <p:extLst>
      <p:ext uri="{BB962C8B-B14F-4D97-AF65-F5344CB8AC3E}">
        <p14:creationId xmlns:p14="http://schemas.microsoft.com/office/powerpoint/2010/main" val="4198155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00" kern="1200" dirty="0" smtClean="0">
                <a:solidFill>
                  <a:schemeClr val="tx1"/>
                </a:solidFill>
                <a:effectLst/>
                <a:latin typeface="+mn-lt"/>
                <a:ea typeface="+mn-ea"/>
                <a:cs typeface="+mn-cs"/>
              </a:rPr>
              <a:t>In generale, le indicazioni suggeriscono un bisogno di protezione e di intervento, che in vari casi forse mitizzano un po’ il ruolo possibile e dissuasivo dell’informazione, delle regole e dei divieti. Quanto possa essere affidato all’esterno, e quanto debba necessariamente nascere dallo sviluppo della propria capacità di controllo, è quindi un altro tema che potrebbe far parte della rielaborazione dei giovani.</a:t>
            </a:r>
          </a:p>
          <a:p>
            <a:r>
              <a:rPr lang="it-IT" sz="1000" kern="1200" dirty="0" smtClean="0">
                <a:solidFill>
                  <a:schemeClr val="tx1"/>
                </a:solidFill>
                <a:effectLst/>
                <a:latin typeface="+mn-lt"/>
                <a:ea typeface="+mn-ea"/>
                <a:cs typeface="+mn-cs"/>
              </a:rPr>
              <a:t> </a:t>
            </a:r>
          </a:p>
          <a:p>
            <a:r>
              <a:rPr lang="it-IT" sz="1000" kern="1200" dirty="0" smtClean="0">
                <a:solidFill>
                  <a:schemeClr val="tx1"/>
                </a:solidFill>
                <a:effectLst/>
                <a:latin typeface="+mn-lt"/>
                <a:ea typeface="+mn-ea"/>
                <a:cs typeface="+mn-cs"/>
              </a:rPr>
              <a:t>Nel </a:t>
            </a:r>
            <a:r>
              <a:rPr lang="it-IT" sz="1000" b="1" kern="1200" dirty="0" smtClean="0">
                <a:solidFill>
                  <a:schemeClr val="tx1"/>
                </a:solidFill>
                <a:effectLst/>
                <a:latin typeface="+mn-lt"/>
                <a:ea typeface="+mn-ea"/>
                <a:cs typeface="+mn-cs"/>
              </a:rPr>
              <a:t>65%</a:t>
            </a:r>
            <a:r>
              <a:rPr lang="it-IT" sz="1000" kern="1200" dirty="0" smtClean="0">
                <a:solidFill>
                  <a:schemeClr val="tx1"/>
                </a:solidFill>
                <a:effectLst/>
                <a:latin typeface="+mn-lt"/>
                <a:ea typeface="+mn-ea"/>
                <a:cs typeface="+mn-cs"/>
              </a:rPr>
              <a:t> dei casi sarebbe utile far rispettare o </a:t>
            </a:r>
            <a:r>
              <a:rPr lang="it-IT" sz="1000" b="1" kern="1200" dirty="0" smtClean="0">
                <a:solidFill>
                  <a:schemeClr val="tx1"/>
                </a:solidFill>
                <a:effectLst/>
                <a:latin typeface="+mn-lt"/>
                <a:ea typeface="+mn-ea"/>
                <a:cs typeface="+mn-cs"/>
              </a:rPr>
              <a:t>introdurre regole e sanzioni più aspre</a:t>
            </a:r>
            <a:r>
              <a:rPr lang="it-IT" sz="1000" kern="1200" dirty="0" smtClean="0">
                <a:solidFill>
                  <a:schemeClr val="tx1"/>
                </a:solidFill>
                <a:effectLst/>
                <a:latin typeface="+mn-lt"/>
                <a:ea typeface="+mn-ea"/>
                <a:cs typeface="+mn-cs"/>
              </a:rPr>
              <a:t> rispetto alla vendita di alcolici a minori, soprattutto in discoteche e pub. </a:t>
            </a:r>
          </a:p>
          <a:p>
            <a:r>
              <a:rPr lang="it-IT" sz="1000" kern="1200" dirty="0" smtClean="0">
                <a:solidFill>
                  <a:schemeClr val="tx1"/>
                </a:solidFill>
                <a:effectLst/>
                <a:latin typeface="+mn-lt"/>
                <a:ea typeface="+mn-ea"/>
                <a:cs typeface="+mn-cs"/>
              </a:rPr>
              <a:t> Il </a:t>
            </a:r>
            <a:r>
              <a:rPr lang="it-IT" sz="1000" b="1" kern="1200" dirty="0" smtClean="0">
                <a:solidFill>
                  <a:schemeClr val="tx1"/>
                </a:solidFill>
                <a:effectLst/>
                <a:latin typeface="+mn-lt"/>
                <a:ea typeface="+mn-ea"/>
                <a:cs typeface="+mn-cs"/>
              </a:rPr>
              <a:t>7,2%</a:t>
            </a:r>
            <a:r>
              <a:rPr lang="it-IT" sz="1000" kern="1200" dirty="0" smtClean="0">
                <a:solidFill>
                  <a:schemeClr val="tx1"/>
                </a:solidFill>
                <a:effectLst/>
                <a:latin typeface="+mn-lt"/>
                <a:ea typeface="+mn-ea"/>
                <a:cs typeface="+mn-cs"/>
              </a:rPr>
              <a:t> rimarca </a:t>
            </a:r>
            <a:r>
              <a:rPr lang="it-IT" sz="1000" b="1" kern="1200" dirty="0" smtClean="0">
                <a:solidFill>
                  <a:schemeClr val="tx1"/>
                </a:solidFill>
                <a:effectLst/>
                <a:latin typeface="+mn-lt"/>
                <a:ea typeface="+mn-ea"/>
                <a:cs typeface="+mn-cs"/>
              </a:rPr>
              <a:t>l’importanza che la famiglia</a:t>
            </a:r>
            <a:r>
              <a:rPr lang="it-IT" sz="1000" kern="1200" dirty="0" smtClean="0">
                <a:solidFill>
                  <a:schemeClr val="tx1"/>
                </a:solidFill>
                <a:effectLst/>
                <a:latin typeface="+mn-lt"/>
                <a:ea typeface="+mn-ea"/>
                <a:cs typeface="+mn-cs"/>
              </a:rPr>
              <a:t> ha sia nel verificare abitudini e compagnie frequentate dai figli, sia nell’educare al consumo moderato.</a:t>
            </a:r>
          </a:p>
          <a:p>
            <a:r>
              <a:rPr lang="it-IT" sz="1000" kern="1200" dirty="0" smtClean="0">
                <a:solidFill>
                  <a:schemeClr val="tx1"/>
                </a:solidFill>
                <a:effectLst/>
                <a:latin typeface="+mn-lt"/>
                <a:ea typeface="+mn-ea"/>
                <a:cs typeface="+mn-cs"/>
              </a:rPr>
              <a:t> Il </a:t>
            </a:r>
            <a:r>
              <a:rPr lang="it-IT" sz="1000" b="1" kern="1200" dirty="0" smtClean="0">
                <a:solidFill>
                  <a:schemeClr val="tx1"/>
                </a:solidFill>
                <a:effectLst/>
                <a:latin typeface="+mn-lt"/>
                <a:ea typeface="+mn-ea"/>
                <a:cs typeface="+mn-cs"/>
              </a:rPr>
              <a:t>10%</a:t>
            </a:r>
            <a:r>
              <a:rPr lang="it-IT" sz="1000" kern="1200" dirty="0" smtClean="0">
                <a:solidFill>
                  <a:schemeClr val="tx1"/>
                </a:solidFill>
                <a:effectLst/>
                <a:latin typeface="+mn-lt"/>
                <a:ea typeface="+mn-ea"/>
                <a:cs typeface="+mn-cs"/>
              </a:rPr>
              <a:t> dei ragazzi (13% delle ragazze e 6% dei ragazzi) ritiene importante </a:t>
            </a:r>
            <a:r>
              <a:rPr lang="it-IT" sz="1000" b="1" kern="1200" dirty="0" smtClean="0">
                <a:solidFill>
                  <a:schemeClr val="tx1"/>
                </a:solidFill>
                <a:effectLst/>
                <a:latin typeface="+mn-lt"/>
                <a:ea typeface="+mn-ea"/>
                <a:cs typeface="+mn-cs"/>
              </a:rPr>
              <a:t>creare consapevolezza </a:t>
            </a:r>
            <a:r>
              <a:rPr lang="it-IT" sz="1000" kern="1200" dirty="0" smtClean="0">
                <a:solidFill>
                  <a:schemeClr val="tx1"/>
                </a:solidFill>
                <a:effectLst/>
                <a:latin typeface="+mn-lt"/>
                <a:ea typeface="+mn-ea"/>
                <a:cs typeface="+mn-cs"/>
              </a:rPr>
              <a:t>anzitutto attraverso il “buon esempio” offerto dagli adulti, ma anche informando più attentamente sui rischi che si corrono, i falsi miti e i pregiudizi che si celano dietro il consumo di alcolici.</a:t>
            </a:r>
          </a:p>
          <a:p>
            <a:r>
              <a:rPr lang="it-IT" sz="1000" kern="1200" dirty="0" smtClean="0">
                <a:solidFill>
                  <a:schemeClr val="tx1"/>
                </a:solidFill>
                <a:effectLst/>
                <a:latin typeface="+mn-lt"/>
                <a:ea typeface="+mn-ea"/>
                <a:cs typeface="+mn-cs"/>
              </a:rPr>
              <a:t> Il </a:t>
            </a:r>
            <a:r>
              <a:rPr lang="it-IT" sz="1000" b="1" kern="1200" dirty="0" smtClean="0">
                <a:solidFill>
                  <a:schemeClr val="tx1"/>
                </a:solidFill>
                <a:effectLst/>
                <a:latin typeface="+mn-lt"/>
                <a:ea typeface="+mn-ea"/>
                <a:cs typeface="+mn-cs"/>
              </a:rPr>
              <a:t>5,4%</a:t>
            </a:r>
            <a:r>
              <a:rPr lang="it-IT" sz="1000" kern="1200" dirty="0" smtClean="0">
                <a:solidFill>
                  <a:schemeClr val="tx1"/>
                </a:solidFill>
                <a:effectLst/>
                <a:latin typeface="+mn-lt"/>
                <a:ea typeface="+mn-ea"/>
                <a:cs typeface="+mn-cs"/>
              </a:rPr>
              <a:t> suggerisce di t</a:t>
            </a:r>
            <a:r>
              <a:rPr lang="it-IT" sz="1000" b="1" kern="1200" dirty="0" smtClean="0">
                <a:solidFill>
                  <a:schemeClr val="tx1"/>
                </a:solidFill>
                <a:effectLst/>
                <a:latin typeface="+mn-lt"/>
                <a:ea typeface="+mn-ea"/>
                <a:cs typeface="+mn-cs"/>
              </a:rPr>
              <a:t>rovare dei meccanismi di disincentivo all’acquisto di alcolici o di incentivo a focalizzarsi su altro</a:t>
            </a:r>
            <a:r>
              <a:rPr lang="it-IT" sz="1000" kern="1200" dirty="0" smtClean="0">
                <a:solidFill>
                  <a:schemeClr val="tx1"/>
                </a:solidFill>
                <a:effectLst/>
                <a:latin typeface="+mn-lt"/>
                <a:ea typeface="+mn-ea"/>
                <a:cs typeface="+mn-cs"/>
              </a:rPr>
              <a:t> e non sull’alcol: aumentare i prezzi, diminuire le pubblicità di prodotti alcolici, aumentare l’età al consumo, ecc. In qualche caso vengono proposte “terapie d’urto” (es. la sbronza che fa star mal, da cui si impara).</a:t>
            </a:r>
          </a:p>
          <a:p>
            <a:r>
              <a:rPr lang="it-IT" sz="1000" kern="1200" dirty="0" smtClean="0">
                <a:solidFill>
                  <a:schemeClr val="tx1"/>
                </a:solidFill>
                <a:effectLst/>
                <a:latin typeface="+mn-lt"/>
                <a:ea typeface="+mn-ea"/>
                <a:cs typeface="+mn-cs"/>
              </a:rPr>
              <a:t>Il restante </a:t>
            </a:r>
            <a:r>
              <a:rPr lang="it-IT" sz="1000" b="1" kern="1200" dirty="0" smtClean="0">
                <a:solidFill>
                  <a:schemeClr val="tx1"/>
                </a:solidFill>
                <a:effectLst/>
                <a:latin typeface="+mn-lt"/>
                <a:ea typeface="+mn-ea"/>
                <a:cs typeface="+mn-cs"/>
              </a:rPr>
              <a:t>12% non sa cosa suggerire</a:t>
            </a:r>
            <a:r>
              <a:rPr lang="it-IT" sz="1000" kern="1200" dirty="0" smtClean="0">
                <a:solidFill>
                  <a:schemeClr val="tx1"/>
                </a:solidFill>
                <a:effectLst/>
                <a:latin typeface="+mn-lt"/>
                <a:ea typeface="+mn-ea"/>
                <a:cs typeface="+mn-cs"/>
              </a:rPr>
              <a:t> </a:t>
            </a:r>
            <a:r>
              <a:rPr lang="it-IT" sz="1000" b="1" kern="1200" dirty="0" smtClean="0">
                <a:solidFill>
                  <a:schemeClr val="tx1"/>
                </a:solidFill>
                <a:effectLst/>
                <a:latin typeface="+mn-lt"/>
                <a:ea typeface="+mn-ea"/>
                <a:cs typeface="+mn-cs"/>
              </a:rPr>
              <a:t>o ritiene inutile cercare soluzioni differenti da quelle che già esistono</a:t>
            </a:r>
            <a:r>
              <a:rPr lang="it-IT" sz="1000" kern="1200" dirty="0" smtClean="0">
                <a:solidFill>
                  <a:schemeClr val="tx1"/>
                </a:solidFill>
                <a:effectLst/>
                <a:latin typeface="+mn-lt"/>
                <a:ea typeface="+mn-ea"/>
                <a:cs typeface="+mn-cs"/>
              </a:rPr>
              <a:t> poiché da un lato ci sono forti interessi nella vendita di alcolici e dall’alto forti spinte da parte degli adolescenti ad infrangere le regole. </a:t>
            </a:r>
          </a:p>
          <a:p>
            <a:r>
              <a:rPr lang="it-IT" sz="1000" kern="1200" dirty="0" smtClean="0">
                <a:solidFill>
                  <a:schemeClr val="tx1"/>
                </a:solidFill>
                <a:effectLst/>
                <a:latin typeface="+mn-lt"/>
                <a:ea typeface="+mn-ea"/>
                <a:cs typeface="+mn-cs"/>
              </a:rPr>
              <a:t>In sostanza, le soluzioni proposte sembrano muoversi prevalentemente sul versante delle regole e dei divieti; ambito di azione segnato da numerosi limiti, che sono emersi dalle stesse risposte dei ragazzi.</a:t>
            </a:r>
          </a:p>
          <a:p>
            <a:endParaRPr lang="it-IT" sz="1000" dirty="0"/>
          </a:p>
        </p:txBody>
      </p:sp>
      <p:sp>
        <p:nvSpPr>
          <p:cNvPr id="4" name="Segnaposto numero diapositiva 3"/>
          <p:cNvSpPr>
            <a:spLocks noGrp="1"/>
          </p:cNvSpPr>
          <p:nvPr>
            <p:ph type="sldNum" sz="quarter" idx="10"/>
          </p:nvPr>
        </p:nvSpPr>
        <p:spPr/>
        <p:txBody>
          <a:bodyPr/>
          <a:lstStyle/>
          <a:p>
            <a:fld id="{54379727-D9CB-47B9-9CA5-1DE0FC8FC737}" type="slidenum">
              <a:rPr lang="it-IT" smtClean="0"/>
              <a:t>19</a:t>
            </a:fld>
            <a:endParaRPr lang="it-IT"/>
          </a:p>
        </p:txBody>
      </p:sp>
    </p:spTree>
    <p:extLst>
      <p:ext uri="{BB962C8B-B14F-4D97-AF65-F5344CB8AC3E}">
        <p14:creationId xmlns:p14="http://schemas.microsoft.com/office/powerpoint/2010/main" val="119723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200" kern="1200" dirty="0" smtClean="0">
                <a:solidFill>
                  <a:schemeClr val="tx1"/>
                </a:solidFill>
                <a:effectLst/>
                <a:latin typeface="+mn-lt"/>
                <a:ea typeface="+mn-ea"/>
                <a:cs typeface="+mn-cs"/>
              </a:rPr>
              <a:t>La FIDAPA (Distretto Nord Ovest, sezioni di Torino </a:t>
            </a:r>
            <a:r>
              <a:rPr lang="it-IT" sz="1200" kern="1200" dirty="0" err="1" smtClean="0">
                <a:solidFill>
                  <a:schemeClr val="tx1"/>
                </a:solidFill>
                <a:effectLst/>
                <a:latin typeface="+mn-lt"/>
                <a:ea typeface="+mn-ea"/>
                <a:cs typeface="+mn-cs"/>
              </a:rPr>
              <a:t>Valsusa</a:t>
            </a:r>
            <a:r>
              <a:rPr lang="it-IT" sz="1200" kern="1200" dirty="0" smtClean="0">
                <a:solidFill>
                  <a:schemeClr val="tx1"/>
                </a:solidFill>
                <a:effectLst/>
                <a:latin typeface="+mn-lt"/>
                <a:ea typeface="+mn-ea"/>
                <a:cs typeface="+mn-cs"/>
              </a:rPr>
              <a:t>, Torino e Torino Est di FIDAPA BPW </a:t>
            </a:r>
            <a:r>
              <a:rPr lang="it-IT" sz="1200" kern="1200" dirty="0" err="1" smtClean="0">
                <a:solidFill>
                  <a:schemeClr val="tx1"/>
                </a:solidFill>
                <a:effectLst/>
                <a:latin typeface="+mn-lt"/>
                <a:ea typeface="+mn-ea"/>
                <a:cs typeface="+mn-cs"/>
              </a:rPr>
              <a:t>Italy</a:t>
            </a:r>
            <a:r>
              <a:rPr lang="it-IT" sz="1200" kern="1200" dirty="0" smtClean="0">
                <a:solidFill>
                  <a:schemeClr val="tx1"/>
                </a:solidFill>
                <a:effectLst/>
                <a:latin typeface="+mn-lt"/>
                <a:ea typeface="+mn-ea"/>
                <a:cs typeface="+mn-cs"/>
              </a:rPr>
              <a:t>), nell’ambito del più vasto progetto “Antialcolismo femminile e giovanile”, ha promosso sul territorio piemontese il progetto “</a:t>
            </a:r>
            <a:r>
              <a:rPr lang="it-IT" sz="1200" b="1" kern="1200" dirty="0" smtClean="0">
                <a:solidFill>
                  <a:schemeClr val="tx1"/>
                </a:solidFill>
                <a:effectLst/>
                <a:latin typeface="+mn-lt"/>
                <a:ea typeface="+mn-ea"/>
                <a:cs typeface="+mn-cs"/>
              </a:rPr>
              <a:t>Antialcolismo giovanile”,</a:t>
            </a:r>
            <a:r>
              <a:rPr lang="it-IT" sz="1200" kern="1200" dirty="0" smtClean="0">
                <a:solidFill>
                  <a:schemeClr val="tx1"/>
                </a:solidFill>
                <a:effectLst/>
                <a:latin typeface="+mn-lt"/>
                <a:ea typeface="+mn-ea"/>
                <a:cs typeface="+mn-cs"/>
              </a:rPr>
              <a:t> diretto ai giovani di età compresa tra i 13 e 15 anni. </a:t>
            </a:r>
          </a:p>
          <a:p>
            <a:r>
              <a:rPr lang="it-IT" sz="1200" kern="1200" dirty="0" smtClean="0">
                <a:solidFill>
                  <a:schemeClr val="tx1"/>
                </a:solidFill>
                <a:effectLst/>
                <a:latin typeface="+mn-lt"/>
                <a:ea typeface="+mn-ea"/>
                <a:cs typeface="+mn-cs"/>
              </a:rPr>
              <a:t>Ha progettato e seguito tutte le fasi dell’indagine</a:t>
            </a:r>
            <a:r>
              <a:rPr lang="it-IT" sz="1200" kern="1200" baseline="0" dirty="0" smtClean="0">
                <a:solidFill>
                  <a:schemeClr val="tx1"/>
                </a:solidFill>
                <a:effectLst/>
                <a:latin typeface="+mn-lt"/>
                <a:ea typeface="+mn-ea"/>
                <a:cs typeface="+mn-cs"/>
              </a:rPr>
              <a:t> in collaborazione con esperti e istituzioni.</a:t>
            </a:r>
          </a:p>
          <a:p>
            <a:r>
              <a:rPr lang="it-IT" sz="1200" kern="1200" baseline="0" dirty="0" smtClean="0">
                <a:solidFill>
                  <a:schemeClr val="tx1"/>
                </a:solidFill>
                <a:effectLst/>
                <a:latin typeface="+mn-lt"/>
                <a:ea typeface="+mn-ea"/>
                <a:cs typeface="+mn-cs"/>
              </a:rPr>
              <a:t>In specifico, per la </a:t>
            </a:r>
            <a:r>
              <a:rPr lang="it-IT" sz="1200" b="1" i="1" kern="1200" dirty="0" smtClean="0">
                <a:solidFill>
                  <a:schemeClr val="tx1"/>
                </a:solidFill>
                <a:effectLst/>
                <a:latin typeface="+mn-lt"/>
                <a:ea typeface="+mn-ea"/>
                <a:cs typeface="+mn-cs"/>
              </a:rPr>
              <a:t>predisposizione della ricerca e del questionario</a:t>
            </a:r>
            <a:r>
              <a:rPr lang="it-IT" sz="1200" kern="1200" dirty="0" smtClean="0">
                <a:solidFill>
                  <a:schemeClr val="tx1"/>
                </a:solidFill>
                <a:effectLst/>
                <a:latin typeface="+mn-lt"/>
                <a:ea typeface="+mn-ea"/>
                <a:cs typeface="+mn-cs"/>
              </a:rPr>
              <a:t> si sono avvalse</a:t>
            </a:r>
            <a:r>
              <a:rPr lang="it-IT" sz="1200" kern="1200" baseline="0" dirty="0" smtClean="0">
                <a:solidFill>
                  <a:schemeClr val="tx1"/>
                </a:solidFill>
                <a:effectLst/>
                <a:latin typeface="+mn-lt"/>
                <a:ea typeface="+mn-ea"/>
                <a:cs typeface="+mn-cs"/>
              </a:rPr>
              <a:t> dei </a:t>
            </a:r>
            <a:r>
              <a:rPr lang="it-IT" sz="1200" kern="1200" dirty="0" smtClean="0">
                <a:solidFill>
                  <a:schemeClr val="tx1"/>
                </a:solidFill>
                <a:effectLst/>
                <a:latin typeface="+mn-lt"/>
                <a:ea typeface="+mn-ea"/>
                <a:cs typeface="+mn-cs"/>
              </a:rPr>
              <a:t>suggerimenti del Prof. Roberto Di Monaco dell’Università di Torino.  </a:t>
            </a:r>
          </a:p>
          <a:p>
            <a:endParaRPr lang="it-IT" sz="1200" kern="1200" dirty="0" smtClean="0">
              <a:solidFill>
                <a:schemeClr val="tx1"/>
              </a:solidFill>
              <a:effectLst/>
              <a:latin typeface="+mn-lt"/>
              <a:ea typeface="+mn-ea"/>
              <a:cs typeface="+mn-cs"/>
            </a:endParaRPr>
          </a:p>
          <a:p>
            <a:pPr lvl="0"/>
            <a:r>
              <a:rPr lang="it-IT" sz="1200" b="0" i="0" kern="1200" dirty="0" smtClean="0">
                <a:solidFill>
                  <a:schemeClr val="tx1"/>
                </a:solidFill>
                <a:effectLst/>
                <a:latin typeface="+mn-lt"/>
                <a:ea typeface="+mn-ea"/>
                <a:cs typeface="+mn-cs"/>
              </a:rPr>
              <a:t>La </a:t>
            </a:r>
            <a:r>
              <a:rPr lang="it-IT" sz="1200" b="1" i="1" kern="1200" dirty="0" smtClean="0">
                <a:solidFill>
                  <a:schemeClr val="tx1"/>
                </a:solidFill>
                <a:effectLst/>
                <a:latin typeface="+mn-lt"/>
                <a:ea typeface="+mn-ea"/>
                <a:cs typeface="+mn-cs"/>
              </a:rPr>
              <a:t>diffusione del questionario nelle scuole</a:t>
            </a:r>
            <a:r>
              <a:rPr lang="it-IT" sz="1200" kern="1200" dirty="0" smtClean="0">
                <a:solidFill>
                  <a:schemeClr val="tx1"/>
                </a:solidFill>
                <a:effectLst/>
                <a:latin typeface="+mn-lt"/>
                <a:ea typeface="+mn-ea"/>
                <a:cs typeface="+mn-cs"/>
              </a:rPr>
              <a:t> è stata possibile grazie al supporto delle Istituzioni che hanno patrocinato l’iniziativa e alla collaborazione di numerosi dirigenti e insegnanti delle scuole secondarie piemontesi di I e II grado. </a:t>
            </a:r>
          </a:p>
          <a:p>
            <a:r>
              <a:rPr lang="it-IT" sz="1200" kern="1200" dirty="0" smtClean="0">
                <a:solidFill>
                  <a:schemeClr val="tx1"/>
                </a:solidFill>
                <a:effectLst/>
                <a:latin typeface="+mn-lt"/>
                <a:ea typeface="+mn-ea"/>
                <a:cs typeface="+mn-cs"/>
              </a:rPr>
              <a:t> Infine,</a:t>
            </a:r>
            <a:r>
              <a:rPr lang="it-IT" sz="1200" kern="1200" baseline="0" dirty="0" smtClean="0">
                <a:solidFill>
                  <a:schemeClr val="tx1"/>
                </a:solidFill>
                <a:effectLst/>
                <a:latin typeface="+mn-lt"/>
                <a:ea typeface="+mn-ea"/>
                <a:cs typeface="+mn-cs"/>
              </a:rPr>
              <a:t> </a:t>
            </a:r>
            <a:r>
              <a:rPr lang="it-IT" sz="1200" b="1" i="1" kern="1200" baseline="0" dirty="0" smtClean="0">
                <a:solidFill>
                  <a:schemeClr val="tx1"/>
                </a:solidFill>
                <a:effectLst/>
                <a:latin typeface="+mn-lt"/>
                <a:ea typeface="+mn-ea"/>
                <a:cs typeface="+mn-cs"/>
              </a:rPr>
              <a:t>l’analisi dei dati </a:t>
            </a:r>
            <a:r>
              <a:rPr lang="it-IT" sz="1200" kern="1200" baseline="0" dirty="0" smtClean="0">
                <a:solidFill>
                  <a:schemeClr val="tx1"/>
                </a:solidFill>
                <a:effectLst/>
                <a:latin typeface="+mn-lt"/>
                <a:ea typeface="+mn-ea"/>
                <a:cs typeface="+mn-cs"/>
              </a:rPr>
              <a:t>è stata curata dalla </a:t>
            </a:r>
            <a:r>
              <a:rPr lang="it-IT" sz="1200" kern="1200" dirty="0" smtClean="0">
                <a:solidFill>
                  <a:schemeClr val="tx1"/>
                </a:solidFill>
                <a:effectLst/>
                <a:latin typeface="+mn-lt"/>
                <a:ea typeface="+mn-ea"/>
                <a:cs typeface="+mn-cs"/>
              </a:rPr>
              <a:t>Società Prospettive ricerca socio-economica con la collaborazione della Dott.ssa Caterina Puglisi, tirocinante di ricerca presso la </a:t>
            </a:r>
            <a:r>
              <a:rPr lang="it-IT" sz="1200" kern="1200" dirty="0" err="1" smtClean="0">
                <a:solidFill>
                  <a:schemeClr val="tx1"/>
                </a:solidFill>
                <a:effectLst/>
                <a:latin typeface="+mn-lt"/>
                <a:ea typeface="+mn-ea"/>
                <a:cs typeface="+mn-cs"/>
              </a:rPr>
              <a:t>Fidapa</a:t>
            </a:r>
            <a:r>
              <a:rPr lang="it-IT" sz="1200" kern="1200" dirty="0" smtClean="0">
                <a:solidFill>
                  <a:schemeClr val="tx1"/>
                </a:solidFill>
                <a:effectLst/>
                <a:latin typeface="+mn-lt"/>
                <a:ea typeface="+mn-ea"/>
                <a:cs typeface="+mn-cs"/>
              </a:rPr>
              <a:t>, al fine di facilitare l’approfondimento e la discussione sulle informazioni raccolte e stimolare eventuali azioni formative. </a:t>
            </a:r>
          </a:p>
          <a:p>
            <a:endParaRPr lang="it-IT" sz="1200" kern="1200" dirty="0" smtClean="0">
              <a:solidFill>
                <a:schemeClr val="tx1"/>
              </a:solidFill>
              <a:effectLst/>
              <a:latin typeface="+mn-lt"/>
              <a:ea typeface="+mn-ea"/>
              <a:cs typeface="+mn-cs"/>
            </a:endParaRPr>
          </a:p>
          <a:p>
            <a:r>
              <a:rPr lang="it-IT" sz="1200" kern="1200" dirty="0" smtClean="0">
                <a:solidFill>
                  <a:schemeClr val="tx1"/>
                </a:solidFill>
                <a:effectLst/>
                <a:latin typeface="+mn-lt"/>
                <a:ea typeface="+mn-ea"/>
                <a:cs typeface="+mn-cs"/>
              </a:rPr>
              <a:t>Si ringraziano</a:t>
            </a:r>
            <a:r>
              <a:rPr lang="it-IT" sz="1200" kern="1200" baseline="0" dirty="0" smtClean="0">
                <a:solidFill>
                  <a:schemeClr val="tx1"/>
                </a:solidFill>
                <a:effectLst/>
                <a:latin typeface="+mn-lt"/>
                <a:ea typeface="+mn-ea"/>
                <a:cs typeface="+mn-cs"/>
              </a:rPr>
              <a:t> </a:t>
            </a:r>
            <a:r>
              <a:rPr lang="it-IT" sz="1200" b="1" kern="1200" baseline="0" dirty="0" smtClean="0">
                <a:solidFill>
                  <a:schemeClr val="tx1"/>
                </a:solidFill>
                <a:effectLst/>
                <a:latin typeface="+mn-lt"/>
                <a:ea typeface="+mn-ea"/>
                <a:cs typeface="+mn-cs"/>
              </a:rPr>
              <a:t>le migliaia di ragazzi </a:t>
            </a:r>
            <a:r>
              <a:rPr lang="it-IT" sz="1200" kern="1200" baseline="0" dirty="0" smtClean="0">
                <a:solidFill>
                  <a:schemeClr val="tx1"/>
                </a:solidFill>
                <a:effectLst/>
                <a:latin typeface="+mn-lt"/>
                <a:ea typeface="+mn-ea"/>
                <a:cs typeface="+mn-cs"/>
              </a:rPr>
              <a:t>che con serietà e sincerità hanno risposto alle domande.</a:t>
            </a:r>
            <a:endParaRPr lang="it-IT" dirty="0"/>
          </a:p>
        </p:txBody>
      </p:sp>
      <p:sp>
        <p:nvSpPr>
          <p:cNvPr id="4" name="Segnaposto numero diapositiva 3"/>
          <p:cNvSpPr>
            <a:spLocks noGrp="1"/>
          </p:cNvSpPr>
          <p:nvPr>
            <p:ph type="sldNum" sz="quarter" idx="10"/>
          </p:nvPr>
        </p:nvSpPr>
        <p:spPr/>
        <p:txBody>
          <a:bodyPr/>
          <a:lstStyle/>
          <a:p>
            <a:fld id="{54379727-D9CB-47B9-9CA5-1DE0FC8FC737}" type="slidenum">
              <a:rPr lang="it-IT" smtClean="0"/>
              <a:t>2</a:t>
            </a:fld>
            <a:endParaRPr lang="it-IT"/>
          </a:p>
        </p:txBody>
      </p:sp>
    </p:spTree>
    <p:extLst>
      <p:ext uri="{BB962C8B-B14F-4D97-AF65-F5344CB8AC3E}">
        <p14:creationId xmlns:p14="http://schemas.microsoft.com/office/powerpoint/2010/main" val="4073338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54379727-D9CB-47B9-9CA5-1DE0FC8FC737}" type="slidenum">
              <a:rPr lang="it-IT" smtClean="0"/>
              <a:t>20</a:t>
            </a:fld>
            <a:endParaRPr lang="it-IT"/>
          </a:p>
        </p:txBody>
      </p:sp>
    </p:spTree>
    <p:extLst>
      <p:ext uri="{BB962C8B-B14F-4D97-AF65-F5344CB8AC3E}">
        <p14:creationId xmlns:p14="http://schemas.microsoft.com/office/powerpoint/2010/main" val="220109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900" kern="1200" dirty="0" smtClean="0">
                <a:solidFill>
                  <a:schemeClr val="tx1"/>
                </a:solidFill>
                <a:effectLst/>
                <a:latin typeface="+mn-lt"/>
                <a:ea typeface="+mn-ea"/>
                <a:cs typeface="+mn-cs"/>
              </a:rPr>
              <a:t>Il progetto ha previsto la realizzazione di due distinte azioni:</a:t>
            </a:r>
            <a:r>
              <a:rPr lang="it-IT" sz="900" kern="1200" baseline="0" dirty="0" smtClean="0">
                <a:solidFill>
                  <a:schemeClr val="tx1"/>
                </a:solidFill>
                <a:effectLst/>
                <a:latin typeface="+mn-lt"/>
                <a:ea typeface="+mn-ea"/>
                <a:cs typeface="+mn-cs"/>
              </a:rPr>
              <a:t> una di </a:t>
            </a:r>
            <a:r>
              <a:rPr lang="it-IT" sz="900" b="1" kern="1200" dirty="0" smtClean="0">
                <a:solidFill>
                  <a:schemeClr val="tx1"/>
                </a:solidFill>
                <a:effectLst/>
                <a:latin typeface="+mn-lt"/>
                <a:ea typeface="+mn-ea"/>
                <a:cs typeface="+mn-cs"/>
              </a:rPr>
              <a:t>raccolta</a:t>
            </a:r>
            <a:r>
              <a:rPr lang="it-IT" sz="900" kern="1200" dirty="0" smtClean="0">
                <a:solidFill>
                  <a:schemeClr val="tx1"/>
                </a:solidFill>
                <a:effectLst/>
                <a:latin typeface="+mn-lt"/>
                <a:ea typeface="+mn-ea"/>
                <a:cs typeface="+mn-cs"/>
              </a:rPr>
              <a:t>, attraverso un breve questionario, </a:t>
            </a:r>
            <a:r>
              <a:rPr lang="it-IT" sz="900" b="1" kern="1200" dirty="0" smtClean="0">
                <a:solidFill>
                  <a:schemeClr val="tx1"/>
                </a:solidFill>
                <a:effectLst/>
                <a:latin typeface="+mn-lt"/>
                <a:ea typeface="+mn-ea"/>
                <a:cs typeface="+mn-cs"/>
              </a:rPr>
              <a:t>delle esperienze, opinioni e rappresentazioni </a:t>
            </a:r>
            <a:r>
              <a:rPr lang="it-IT" sz="900" kern="1200" dirty="0" smtClean="0">
                <a:solidFill>
                  <a:schemeClr val="tx1"/>
                </a:solidFill>
                <a:effectLst/>
                <a:latin typeface="+mn-lt"/>
                <a:ea typeface="+mn-ea"/>
                <a:cs typeface="+mn-cs"/>
              </a:rPr>
              <a:t>di giovani tra i 13 e i 15 anni per migliorare la comprensione del fenomeno dell’alcolismo giovanile; un’altra </a:t>
            </a:r>
            <a:r>
              <a:rPr lang="it-IT" sz="900" b="1" kern="1200" dirty="0" smtClean="0">
                <a:solidFill>
                  <a:schemeClr val="tx1"/>
                </a:solidFill>
                <a:effectLst/>
                <a:latin typeface="+mn-lt"/>
                <a:ea typeface="+mn-ea"/>
                <a:cs typeface="+mn-cs"/>
              </a:rPr>
              <a:t>di informazione sul tema dell’alcolismo</a:t>
            </a:r>
            <a:r>
              <a:rPr lang="it-IT" sz="900" kern="1200" dirty="0" smtClean="0">
                <a:solidFill>
                  <a:schemeClr val="tx1"/>
                </a:solidFill>
                <a:effectLst/>
                <a:latin typeface="+mn-lt"/>
                <a:ea typeface="+mn-ea"/>
                <a:cs typeface="+mn-cs"/>
              </a:rPr>
              <a:t>, dei suoi aspetti, della pericolosità e delle conseguenze, attraverso materiali informativi messi a disposizione delle scuole che ne hanno fatto richiesta.</a:t>
            </a:r>
            <a:r>
              <a:rPr lang="it-IT" sz="900" kern="1200" baseline="0" dirty="0" smtClean="0">
                <a:solidFill>
                  <a:schemeClr val="tx1"/>
                </a:solidFill>
                <a:effectLst/>
                <a:latin typeface="+mn-lt"/>
                <a:ea typeface="+mn-ea"/>
                <a:cs typeface="+mn-cs"/>
              </a:rPr>
              <a:t> Sono, anche stati organizzati alcuni </a:t>
            </a:r>
            <a:r>
              <a:rPr lang="it-IT" sz="900" kern="1200" dirty="0" smtClean="0">
                <a:solidFill>
                  <a:schemeClr val="tx1"/>
                </a:solidFill>
                <a:effectLst/>
                <a:latin typeface="+mn-lt"/>
                <a:ea typeface="+mn-ea"/>
                <a:cs typeface="+mn-cs"/>
              </a:rPr>
              <a:t>incontri formativi con medici e psicologi. Durante questi incontri sono state presentate testimonianze di persone che hanno sperimentato la dipendenza dall’alcol che hanno affrontato un lungo e difficile percorso per liberarsene.</a:t>
            </a:r>
          </a:p>
          <a:p>
            <a:endParaRPr lang="it-IT" sz="900" kern="1200" dirty="0" smtClean="0">
              <a:solidFill>
                <a:schemeClr val="tx1"/>
              </a:solidFill>
              <a:effectLst/>
              <a:latin typeface="+mn-lt"/>
              <a:ea typeface="+mn-ea"/>
              <a:cs typeface="+mn-cs"/>
            </a:endParaRPr>
          </a:p>
          <a:p>
            <a:r>
              <a:rPr lang="it-IT" sz="900" kern="1200" dirty="0" smtClean="0">
                <a:solidFill>
                  <a:schemeClr val="tx1"/>
                </a:solidFill>
                <a:effectLst/>
                <a:latin typeface="+mn-lt"/>
                <a:ea typeface="+mn-ea"/>
                <a:cs typeface="+mn-cs"/>
              </a:rPr>
              <a:t>Secondo l’OMS – Organizzazione mondiale della Sanità – in </a:t>
            </a:r>
            <a:r>
              <a:rPr lang="it-IT" sz="900" b="1" kern="1200" dirty="0" smtClean="0">
                <a:solidFill>
                  <a:schemeClr val="tx1"/>
                </a:solidFill>
                <a:effectLst/>
                <a:latin typeface="+mn-lt"/>
                <a:ea typeface="+mn-ea"/>
                <a:cs typeface="+mn-cs"/>
              </a:rPr>
              <a:t>Europa</a:t>
            </a:r>
            <a:r>
              <a:rPr lang="it-IT" sz="900" kern="1200" dirty="0" smtClean="0">
                <a:solidFill>
                  <a:schemeClr val="tx1"/>
                </a:solidFill>
                <a:effectLst/>
                <a:latin typeface="+mn-lt"/>
                <a:ea typeface="+mn-ea"/>
                <a:cs typeface="+mn-cs"/>
              </a:rPr>
              <a:t> si registra il più alto consumo pro-capite di alcolici, circa il doppio del consumo medio mondiale. I consumi variano enormemente tra i differenti stati europei, ma le gravi conseguenze (dirette sull’organismo e indirette a causa di comportamenti violenti/incidentali) che si accompagnano all’assunzione di alcolici spingono ad un serio impegno politico. </a:t>
            </a:r>
          </a:p>
          <a:p>
            <a:r>
              <a:rPr lang="it-IT" sz="900" kern="1200" dirty="0" smtClean="0">
                <a:solidFill>
                  <a:schemeClr val="tx1"/>
                </a:solidFill>
                <a:effectLst/>
                <a:latin typeface="+mn-lt"/>
                <a:ea typeface="+mn-ea"/>
                <a:cs typeface="+mn-cs"/>
              </a:rPr>
              <a:t>L'alcol costituisce il terzo fattore di rischio per i decessi e per le invalidità in Europa – si stima che il 6,5% dei decessi sia correlato all’alcol -  e il principale fattore di rischio per la salute dei giovani.</a:t>
            </a:r>
          </a:p>
          <a:p>
            <a:r>
              <a:rPr lang="it-IT" sz="900" kern="1200" dirty="0" smtClean="0">
                <a:solidFill>
                  <a:schemeClr val="tx1"/>
                </a:solidFill>
                <a:effectLst/>
                <a:latin typeface="+mn-lt"/>
                <a:ea typeface="+mn-ea"/>
                <a:cs typeface="+mn-cs"/>
              </a:rPr>
              <a:t> In </a:t>
            </a:r>
            <a:r>
              <a:rPr lang="it-IT" sz="900" b="1" kern="1200" dirty="0" smtClean="0">
                <a:solidFill>
                  <a:schemeClr val="tx1"/>
                </a:solidFill>
                <a:effectLst/>
                <a:latin typeface="+mn-lt"/>
                <a:ea typeface="+mn-ea"/>
                <a:cs typeface="+mn-cs"/>
              </a:rPr>
              <a:t>Italia</a:t>
            </a:r>
            <a:r>
              <a:rPr lang="it-IT" sz="900" kern="1200" dirty="0" smtClean="0">
                <a:solidFill>
                  <a:schemeClr val="tx1"/>
                </a:solidFill>
                <a:effectLst/>
                <a:latin typeface="+mn-lt"/>
                <a:ea typeface="+mn-ea"/>
                <a:cs typeface="+mn-cs"/>
              </a:rPr>
              <a:t>, l’Istituto Superiore di Sanità-Osservatorio Nazionale Alcol denuncia che l’alcol è la prima causa di morte tra i giovani fino ai 24 anni di età, in relazione principalmente agli incidenti stradali.</a:t>
            </a:r>
          </a:p>
          <a:p>
            <a:r>
              <a:rPr lang="it-IT" sz="900" kern="1200" dirty="0" smtClean="0">
                <a:solidFill>
                  <a:schemeClr val="tx1"/>
                </a:solidFill>
                <a:effectLst/>
                <a:latin typeface="+mn-lt"/>
                <a:ea typeface="+mn-ea"/>
                <a:cs typeface="+mn-cs"/>
              </a:rPr>
              <a:t> I più </a:t>
            </a:r>
            <a:r>
              <a:rPr lang="it-IT" sz="900" b="1" kern="1200" dirty="0" smtClean="0">
                <a:solidFill>
                  <a:schemeClr val="tx1"/>
                </a:solidFill>
                <a:effectLst/>
                <a:latin typeface="+mn-lt"/>
                <a:ea typeface="+mn-ea"/>
                <a:cs typeface="+mn-cs"/>
              </a:rPr>
              <a:t>giovani</a:t>
            </a:r>
            <a:r>
              <a:rPr lang="it-IT" sz="900" kern="1200" dirty="0" smtClean="0">
                <a:solidFill>
                  <a:schemeClr val="tx1"/>
                </a:solidFill>
                <a:effectLst/>
                <a:latin typeface="+mn-lt"/>
                <a:ea typeface="+mn-ea"/>
                <a:cs typeface="+mn-cs"/>
              </a:rPr>
              <a:t>, inoltre, mostrano una </a:t>
            </a:r>
            <a:r>
              <a:rPr lang="it-IT" sz="900" b="1" kern="1200" dirty="0" smtClean="0">
                <a:solidFill>
                  <a:schemeClr val="tx1"/>
                </a:solidFill>
                <a:effectLst/>
                <a:latin typeface="+mn-lt"/>
                <a:ea typeface="+mn-ea"/>
                <a:cs typeface="+mn-cs"/>
              </a:rPr>
              <a:t>particolare vulnerabilità </a:t>
            </a:r>
            <a:r>
              <a:rPr lang="it-IT" sz="900" kern="1200" dirty="0" smtClean="0">
                <a:solidFill>
                  <a:schemeClr val="tx1"/>
                </a:solidFill>
                <a:effectLst/>
                <a:latin typeface="+mn-lt"/>
                <a:ea typeface="+mn-ea"/>
                <a:cs typeface="+mn-cs"/>
              </a:rPr>
              <a:t>agli effetti nocivi dell’assunzione di alcol derivante dall’assenza degli enzimi che metabolizzano l’etanolo presente nelle bevande alcoliche, scomponendolo in sostanze più tollerabili.  E’ solo tra i 18 e i 20 anni, infatti, che si completa la capacità dell’organismo di ‘smaltire’ l’alcol.</a:t>
            </a:r>
          </a:p>
          <a:p>
            <a:r>
              <a:rPr lang="it-IT" sz="900" kern="1200" dirty="0" smtClean="0">
                <a:solidFill>
                  <a:schemeClr val="tx1"/>
                </a:solidFill>
                <a:effectLst/>
                <a:latin typeface="+mn-lt"/>
                <a:ea typeface="+mn-ea"/>
                <a:cs typeface="+mn-cs"/>
              </a:rPr>
              <a:t>Il </a:t>
            </a:r>
            <a:r>
              <a:rPr lang="it-IT" sz="900" b="1" kern="1200" dirty="0" smtClean="0">
                <a:solidFill>
                  <a:schemeClr val="tx1"/>
                </a:solidFill>
                <a:effectLst/>
                <a:latin typeface="+mn-lt"/>
                <a:ea typeface="+mn-ea"/>
                <a:cs typeface="+mn-cs"/>
              </a:rPr>
              <a:t>contesto in cui avviene il primo</a:t>
            </a:r>
            <a:r>
              <a:rPr lang="it-IT" sz="900" kern="1200" dirty="0" smtClean="0">
                <a:solidFill>
                  <a:schemeClr val="tx1"/>
                </a:solidFill>
                <a:effectLst/>
                <a:latin typeface="+mn-lt"/>
                <a:ea typeface="+mn-ea"/>
                <a:cs typeface="+mn-cs"/>
              </a:rPr>
              <a:t> e il successivo </a:t>
            </a:r>
            <a:r>
              <a:rPr lang="it-IT" sz="900" b="1" kern="1200" dirty="0" smtClean="0">
                <a:solidFill>
                  <a:schemeClr val="tx1"/>
                </a:solidFill>
                <a:effectLst/>
                <a:latin typeface="+mn-lt"/>
                <a:ea typeface="+mn-ea"/>
                <a:cs typeface="+mn-cs"/>
              </a:rPr>
              <a:t>consumo</a:t>
            </a:r>
            <a:r>
              <a:rPr lang="it-IT" sz="900" kern="1200" dirty="0" smtClean="0">
                <a:solidFill>
                  <a:schemeClr val="tx1"/>
                </a:solidFill>
                <a:effectLst/>
                <a:latin typeface="+mn-lt"/>
                <a:ea typeface="+mn-ea"/>
                <a:cs typeface="+mn-cs"/>
              </a:rPr>
              <a:t> di alcolici può </a:t>
            </a:r>
            <a:r>
              <a:rPr lang="it-IT" sz="900" b="1" kern="1200" dirty="0" smtClean="0">
                <a:solidFill>
                  <a:schemeClr val="tx1"/>
                </a:solidFill>
                <a:effectLst/>
                <a:latin typeface="+mn-lt"/>
                <a:ea typeface="+mn-ea"/>
                <a:cs typeface="+mn-cs"/>
              </a:rPr>
              <a:t>fare la differenza</a:t>
            </a:r>
            <a:r>
              <a:rPr lang="it-IT" sz="900" kern="1200" dirty="0" smtClean="0">
                <a:solidFill>
                  <a:schemeClr val="tx1"/>
                </a:solidFill>
                <a:effectLst/>
                <a:latin typeface="+mn-lt"/>
                <a:ea typeface="+mn-ea"/>
                <a:cs typeface="+mn-cs"/>
              </a:rPr>
              <a:t>: i rischi legati alla precocità possono essere mitigati e addirittura annullati. Ecco perché è importante</a:t>
            </a:r>
            <a:r>
              <a:rPr lang="it-IT" sz="900" kern="1200" baseline="0" dirty="0" smtClean="0">
                <a:solidFill>
                  <a:schemeClr val="tx1"/>
                </a:solidFill>
                <a:effectLst/>
                <a:latin typeface="+mn-lt"/>
                <a:ea typeface="+mn-ea"/>
                <a:cs typeface="+mn-cs"/>
              </a:rPr>
              <a:t> focalizzare l’attenzione sui giovani adolescenti, proprio negli anni in cui sperimentano per la prima volta il bere e si definiscono le reti di relazioni tra pari.</a:t>
            </a:r>
            <a:endParaRPr lang="it-IT" sz="900" kern="1200" dirty="0">
              <a:solidFill>
                <a:schemeClr val="tx1"/>
              </a:solidFill>
              <a:effectLst/>
              <a:latin typeface="+mn-lt"/>
              <a:ea typeface="+mn-ea"/>
              <a:cs typeface="+mn-cs"/>
            </a:endParaRPr>
          </a:p>
        </p:txBody>
      </p:sp>
      <p:sp>
        <p:nvSpPr>
          <p:cNvPr id="4" name="Segnaposto numero diapositiva 3"/>
          <p:cNvSpPr>
            <a:spLocks noGrp="1"/>
          </p:cNvSpPr>
          <p:nvPr>
            <p:ph type="sldNum" sz="quarter" idx="10"/>
          </p:nvPr>
        </p:nvSpPr>
        <p:spPr/>
        <p:txBody>
          <a:bodyPr/>
          <a:lstStyle/>
          <a:p>
            <a:fld id="{54379727-D9CB-47B9-9CA5-1DE0FC8FC737}" type="slidenum">
              <a:rPr lang="it-IT" smtClean="0"/>
              <a:t>3</a:t>
            </a:fld>
            <a:endParaRPr lang="it-IT"/>
          </a:p>
        </p:txBody>
      </p:sp>
    </p:spTree>
    <p:extLst>
      <p:ext uri="{BB962C8B-B14F-4D97-AF65-F5344CB8AC3E}">
        <p14:creationId xmlns:p14="http://schemas.microsoft.com/office/powerpoint/2010/main" val="2810665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smtClean="0"/>
              <a:t>In Piemonte i giovani tra i 13 e i 15 anni sono 111.693 ovvero il 17,4% della popolazione in obbligo scolastico.</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La ricerca</a:t>
            </a:r>
            <a:r>
              <a:rPr lang="it-IT" baseline="0" dirty="0" smtClean="0"/>
              <a:t> promossa da FIDAPA ha raccolto quasi 4.400 questionari, provenienti da 34 istituti scolastici superiori piemontesi di I e II grado. All’indagine ha anche risposto una scuola fiorentina interessata al progetto. </a:t>
            </a:r>
          </a:p>
          <a:p>
            <a:pPr marL="0" marR="0" indent="0" algn="l" defTabSz="914400" rtl="0" eaLnBrk="1" fontAlgn="auto" latinLnBrk="0" hangingPunct="1">
              <a:lnSpc>
                <a:spcPct val="100000"/>
              </a:lnSpc>
              <a:spcBef>
                <a:spcPts val="0"/>
              </a:spcBef>
              <a:spcAft>
                <a:spcPts val="0"/>
              </a:spcAft>
              <a:buClrTx/>
              <a:buSzTx/>
              <a:buFontTx/>
              <a:buNone/>
              <a:tabLst/>
              <a:defRPr/>
            </a:pPr>
            <a:r>
              <a:rPr lang="it-IT" baseline="0" dirty="0" smtClean="0"/>
              <a:t>L’analisi, come previsto nel progetto, si è concentrata, sulla regione Piemonte e sul target d’età 13-15 anni.  Per questa ragione la popolazione </a:t>
            </a:r>
            <a:r>
              <a:rPr lang="it-IT" baseline="0" dirty="0" err="1" smtClean="0"/>
              <a:t>eligibile</a:t>
            </a:r>
            <a:r>
              <a:rPr lang="it-IT" baseline="0" dirty="0" smtClean="0"/>
              <a:t> nello studio ammonta a 3176 ragazzi (60 provengono da aree fuori dal Piemonte, 589 sono ragazzi con meno di 13 anni e 542 sono ragazzi con oltre 15 anni).</a:t>
            </a: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endParaRPr lang="it-IT" dirty="0" smtClean="0"/>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54379727-D9CB-47B9-9CA5-1DE0FC8FC737}" type="slidenum">
              <a:rPr lang="it-IT" smtClean="0"/>
              <a:t>4</a:t>
            </a:fld>
            <a:endParaRPr lang="it-IT"/>
          </a:p>
        </p:txBody>
      </p:sp>
    </p:spTree>
    <p:extLst>
      <p:ext uri="{BB962C8B-B14F-4D97-AF65-F5344CB8AC3E}">
        <p14:creationId xmlns:p14="http://schemas.microsoft.com/office/powerpoint/2010/main" val="3550870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 ragazzi trascorrono il loro tempo libero prevalentemente con gli amici e in famiglia. Con l’età si riduce progressivamente il coinvolgimento nelle attività familiari per trascorrere più tempo con gli amici, in attività hobbistiche varie e nella comunicazione internet o sui </a:t>
            </a:r>
            <a:r>
              <a:rPr lang="it-IT" sz="1200" i="1" kern="1200" dirty="0" smtClean="0">
                <a:solidFill>
                  <a:schemeClr val="tx1"/>
                </a:solidFill>
                <a:effectLst/>
                <a:latin typeface="+mn-lt"/>
                <a:ea typeface="+mn-ea"/>
                <a:cs typeface="+mn-cs"/>
              </a:rPr>
              <a:t>social network</a:t>
            </a:r>
            <a:r>
              <a:rPr lang="it-IT" sz="1200" kern="1200" dirty="0" smtClean="0">
                <a:solidFill>
                  <a:schemeClr val="tx1"/>
                </a:solidFill>
                <a:effectLst/>
                <a:latin typeface="+mn-lt"/>
                <a:ea typeface="+mn-ea"/>
                <a:cs typeface="+mn-cs"/>
              </a:rPr>
              <a:t>.</a:t>
            </a:r>
          </a:p>
          <a:p>
            <a:pPr lvl="0"/>
            <a:r>
              <a:rPr lang="it-IT" sz="1200" kern="1200" dirty="0" smtClean="0">
                <a:solidFill>
                  <a:schemeClr val="tx1"/>
                </a:solidFill>
                <a:effectLst/>
                <a:latin typeface="+mn-lt"/>
                <a:ea typeface="+mn-ea"/>
                <a:cs typeface="+mn-cs"/>
              </a:rPr>
              <a:t>Per i ragazzi tra i 13</a:t>
            </a:r>
            <a:r>
              <a:rPr lang="it-IT" sz="1200" kern="1200" baseline="0" dirty="0" smtClean="0">
                <a:solidFill>
                  <a:schemeClr val="tx1"/>
                </a:solidFill>
                <a:effectLst/>
                <a:latin typeface="+mn-lt"/>
                <a:ea typeface="+mn-ea"/>
                <a:cs typeface="+mn-cs"/>
              </a:rPr>
              <a:t> e i 15 anni </a:t>
            </a:r>
            <a:r>
              <a:rPr lang="it-IT" sz="1200" kern="1200" dirty="0" smtClean="0">
                <a:solidFill>
                  <a:schemeClr val="tx1"/>
                </a:solidFill>
                <a:effectLst/>
                <a:latin typeface="+mn-lt"/>
                <a:ea typeface="+mn-ea"/>
                <a:cs typeface="+mn-cs"/>
              </a:rPr>
              <a:t>diminuisce maggiormente il coinvolgimento nella famiglia e nelle attività sportive</a:t>
            </a:r>
            <a:r>
              <a:rPr lang="it-IT" sz="1200" kern="1200" baseline="0" dirty="0" smtClean="0">
                <a:solidFill>
                  <a:schemeClr val="tx1"/>
                </a:solidFill>
                <a:effectLst/>
                <a:latin typeface="+mn-lt"/>
                <a:ea typeface="+mn-ea"/>
                <a:cs typeface="+mn-cs"/>
              </a:rPr>
              <a:t> e il tempo libero è sempre più condiviso con gli amici. Aumenta anche la frequentazione di locali pubblici come pub e discoteche.</a:t>
            </a:r>
            <a:endParaRPr lang="it-IT"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it-IT" baseline="0" dirty="0" smtClean="0"/>
          </a:p>
          <a:p>
            <a:endParaRPr lang="it-IT" dirty="0" smtClean="0"/>
          </a:p>
          <a:p>
            <a:endParaRPr lang="it-IT" dirty="0" smtClean="0"/>
          </a:p>
          <a:p>
            <a:endParaRPr lang="it-IT" dirty="0"/>
          </a:p>
        </p:txBody>
      </p:sp>
      <p:sp>
        <p:nvSpPr>
          <p:cNvPr id="4" name="Segnaposto numero diapositiva 3"/>
          <p:cNvSpPr>
            <a:spLocks noGrp="1"/>
          </p:cNvSpPr>
          <p:nvPr>
            <p:ph type="sldNum" sz="quarter" idx="10"/>
          </p:nvPr>
        </p:nvSpPr>
        <p:spPr/>
        <p:txBody>
          <a:bodyPr/>
          <a:lstStyle/>
          <a:p>
            <a:fld id="{54379727-D9CB-47B9-9CA5-1DE0FC8FC737}" type="slidenum">
              <a:rPr lang="it-IT" smtClean="0"/>
              <a:t>5</a:t>
            </a:fld>
            <a:endParaRPr lang="it-IT"/>
          </a:p>
        </p:txBody>
      </p:sp>
    </p:spTree>
    <p:extLst>
      <p:ext uri="{BB962C8B-B14F-4D97-AF65-F5344CB8AC3E}">
        <p14:creationId xmlns:p14="http://schemas.microsoft.com/office/powerpoint/2010/main" val="1007678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Nel complesso il </a:t>
            </a:r>
            <a:r>
              <a:rPr lang="it-IT" sz="1200" b="1" kern="1200" dirty="0" smtClean="0">
                <a:solidFill>
                  <a:schemeClr val="tx1"/>
                </a:solidFill>
                <a:effectLst/>
                <a:latin typeface="+mn-lt"/>
                <a:ea typeface="+mn-ea"/>
                <a:cs typeface="+mn-cs"/>
              </a:rPr>
              <a:t>38%</a:t>
            </a:r>
            <a:r>
              <a:rPr lang="it-IT" sz="1200" kern="1200" dirty="0" smtClean="0">
                <a:solidFill>
                  <a:schemeClr val="tx1"/>
                </a:solidFill>
                <a:effectLst/>
                <a:latin typeface="+mn-lt"/>
                <a:ea typeface="+mn-ea"/>
                <a:cs typeface="+mn-cs"/>
              </a:rPr>
              <a:t> dei partecipanti all’indagine afferma di non aver </a:t>
            </a:r>
            <a:r>
              <a:rPr lang="it-IT" sz="1200" b="1" kern="1200" dirty="0" smtClean="0">
                <a:solidFill>
                  <a:schemeClr val="tx1"/>
                </a:solidFill>
                <a:effectLst/>
                <a:latin typeface="+mn-lt"/>
                <a:ea typeface="+mn-ea"/>
                <a:cs typeface="+mn-cs"/>
              </a:rPr>
              <a:t>mai bevuto</a:t>
            </a:r>
            <a:r>
              <a:rPr lang="it-IT" sz="1200" kern="1200" dirty="0" smtClean="0">
                <a:solidFill>
                  <a:schemeClr val="tx1"/>
                </a:solidFill>
                <a:effectLst/>
                <a:latin typeface="+mn-lt"/>
                <a:ea typeface="+mn-ea"/>
                <a:cs typeface="+mn-cs"/>
              </a:rPr>
              <a:t> bevande alcoliche. </a:t>
            </a:r>
          </a:p>
          <a:p>
            <a:r>
              <a:rPr lang="it-IT" sz="1200" kern="1200" dirty="0" smtClean="0">
                <a:solidFill>
                  <a:schemeClr val="tx1"/>
                </a:solidFill>
                <a:effectLst/>
                <a:latin typeface="+mn-lt"/>
                <a:ea typeface="+mn-ea"/>
                <a:cs typeface="+mn-cs"/>
              </a:rPr>
              <a:t>Tra chi beve (</a:t>
            </a:r>
            <a:r>
              <a:rPr lang="it-IT" sz="1200" b="1" kern="1200" dirty="0" smtClean="0">
                <a:solidFill>
                  <a:schemeClr val="tx1"/>
                </a:solidFill>
                <a:effectLst/>
                <a:latin typeface="+mn-lt"/>
                <a:ea typeface="+mn-ea"/>
                <a:cs typeface="+mn-cs"/>
              </a:rPr>
              <a:t>62%</a:t>
            </a:r>
            <a:r>
              <a:rPr lang="it-IT" sz="1200" kern="1200" dirty="0" smtClean="0">
                <a:solidFill>
                  <a:schemeClr val="tx1"/>
                </a:solidFill>
                <a:effectLst/>
                <a:latin typeface="+mn-lt"/>
                <a:ea typeface="+mn-ea"/>
                <a:cs typeface="+mn-cs"/>
              </a:rPr>
              <a:t>), in generale, prevale l’assaggio occasionale (vedi barretta violetta nel grafico). </a:t>
            </a:r>
          </a:p>
          <a:p>
            <a:r>
              <a:rPr lang="it-IT" sz="1200" kern="1200" dirty="0" smtClean="0">
                <a:solidFill>
                  <a:schemeClr val="tx1"/>
                </a:solidFill>
                <a:effectLst/>
                <a:latin typeface="+mn-lt"/>
                <a:ea typeface="+mn-ea"/>
                <a:cs typeface="+mn-cs"/>
              </a:rPr>
              <a:t>Le occasioni per avvicinare</a:t>
            </a:r>
            <a:r>
              <a:rPr lang="it-IT" sz="1200" kern="1200" baseline="0" dirty="0" smtClean="0">
                <a:solidFill>
                  <a:schemeClr val="tx1"/>
                </a:solidFill>
                <a:effectLst/>
                <a:latin typeface="+mn-lt"/>
                <a:ea typeface="+mn-ea"/>
                <a:cs typeface="+mn-cs"/>
              </a:rPr>
              <a:t> bevande alcoliche sono molteplici, i ragazzi b</a:t>
            </a:r>
            <a:r>
              <a:rPr lang="it-IT" sz="1200" kern="1200" dirty="0" smtClean="0">
                <a:solidFill>
                  <a:schemeClr val="tx1"/>
                </a:solidFill>
                <a:effectLst/>
                <a:latin typeface="+mn-lt"/>
                <a:ea typeface="+mn-ea"/>
                <a:cs typeface="+mn-cs"/>
              </a:rPr>
              <a:t>evono</a:t>
            </a:r>
            <a:r>
              <a:rPr lang="it-IT" sz="1200" kern="1200" baseline="0" dirty="0" smtClean="0">
                <a:solidFill>
                  <a:schemeClr val="tx1"/>
                </a:solidFill>
                <a:effectLst/>
                <a:latin typeface="+mn-lt"/>
                <a:ea typeface="+mn-ea"/>
                <a:cs typeface="+mn-cs"/>
              </a:rPr>
              <a:t> a pasto (26%) , ma anche fuori pasto (15%), durante le feste (55%) o con gli amici (36%). </a:t>
            </a:r>
          </a:p>
          <a:p>
            <a:r>
              <a:rPr lang="it-IT" sz="1200" kern="1200" baseline="0" dirty="0" smtClean="0">
                <a:solidFill>
                  <a:schemeClr val="tx1"/>
                </a:solidFill>
                <a:effectLst/>
                <a:latin typeface="+mn-lt"/>
                <a:ea typeface="+mn-ea"/>
                <a:cs typeface="+mn-cs"/>
              </a:rPr>
              <a:t>Il bere in modo regolare o occasionalmente, ma in abbondanza è più frequente in occasioni di incontro e festa o quando si sta con amici (vedi barrette rosse e rosa nel grafico).</a:t>
            </a:r>
            <a:endParaRPr lang="it-IT" sz="1200" kern="1200" dirty="0" smtClean="0">
              <a:solidFill>
                <a:schemeClr val="tx1"/>
              </a:solidFill>
              <a:effectLst/>
              <a:latin typeface="+mn-lt"/>
              <a:ea typeface="+mn-ea"/>
              <a:cs typeface="+mn-cs"/>
            </a:endParaRPr>
          </a:p>
          <a:p>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54379727-D9CB-47B9-9CA5-1DE0FC8FC737}" type="slidenum">
              <a:rPr lang="it-IT" smtClean="0"/>
              <a:t>6</a:t>
            </a:fld>
            <a:endParaRPr lang="it-IT"/>
          </a:p>
        </p:txBody>
      </p:sp>
    </p:spTree>
    <p:extLst>
      <p:ext uri="{BB962C8B-B14F-4D97-AF65-F5344CB8AC3E}">
        <p14:creationId xmlns:p14="http://schemas.microsoft.com/office/powerpoint/2010/main" val="4233298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smtClean="0"/>
              <a:t>Nel complesso</a:t>
            </a:r>
            <a:r>
              <a:rPr lang="it-IT" baseline="0" dirty="0" smtClean="0"/>
              <a:t> i</a:t>
            </a:r>
            <a:r>
              <a:rPr lang="it-IT" sz="1200" kern="1200" dirty="0" smtClean="0">
                <a:solidFill>
                  <a:schemeClr val="tx1"/>
                </a:solidFill>
                <a:effectLst/>
                <a:latin typeface="+mn-lt"/>
                <a:ea typeface="+mn-ea"/>
                <a:cs typeface="+mn-cs"/>
              </a:rPr>
              <a:t>l </a:t>
            </a:r>
            <a:r>
              <a:rPr lang="it-IT" sz="1200" b="1" kern="1200" dirty="0" smtClean="0">
                <a:solidFill>
                  <a:schemeClr val="tx1"/>
                </a:solidFill>
                <a:effectLst/>
                <a:latin typeface="+mn-lt"/>
                <a:ea typeface="+mn-ea"/>
                <a:cs typeface="+mn-cs"/>
              </a:rPr>
              <a:t>43%</a:t>
            </a:r>
            <a:r>
              <a:rPr lang="it-IT" sz="1200" kern="1200" dirty="0" smtClean="0">
                <a:solidFill>
                  <a:schemeClr val="tx1"/>
                </a:solidFill>
                <a:effectLst/>
                <a:latin typeface="+mn-lt"/>
                <a:ea typeface="+mn-ea"/>
                <a:cs typeface="+mn-cs"/>
              </a:rPr>
              <a:t> dei ragazzi </a:t>
            </a:r>
            <a:r>
              <a:rPr lang="it-IT" sz="1200" b="1" kern="1200" dirty="0" smtClean="0">
                <a:solidFill>
                  <a:schemeClr val="tx1"/>
                </a:solidFill>
                <a:effectLst/>
                <a:latin typeface="+mn-lt"/>
                <a:ea typeface="+mn-ea"/>
                <a:cs typeface="+mn-cs"/>
              </a:rPr>
              <a:t>beve raramente e in piccole quantità</a:t>
            </a:r>
            <a:r>
              <a:rPr lang="it-IT" sz="1200" b="0" kern="1200" dirty="0" smtClean="0">
                <a:solidFill>
                  <a:schemeClr val="tx1"/>
                </a:solidFill>
                <a:effectLst/>
                <a:latin typeface="+mn-lt"/>
                <a:ea typeface="+mn-ea"/>
                <a:cs typeface="+mn-cs"/>
              </a:rPr>
              <a:t>,</a:t>
            </a:r>
            <a:r>
              <a:rPr lang="it-IT" sz="1200" b="0" kern="1200" baseline="0" dirty="0" smtClean="0">
                <a:solidFill>
                  <a:schemeClr val="tx1"/>
                </a:solidFill>
                <a:effectLst/>
                <a:latin typeface="+mn-lt"/>
                <a:ea typeface="+mn-ea"/>
                <a:cs typeface="+mn-cs"/>
              </a:rPr>
              <a:t> mentre quasi il 19% beve regolarmente o occasionalmente, ma in grande quantità.</a:t>
            </a:r>
          </a:p>
          <a:p>
            <a:r>
              <a:rPr lang="it-IT" dirty="0" smtClean="0"/>
              <a:t>I</a:t>
            </a:r>
            <a:r>
              <a:rPr lang="it-IT" baseline="0" dirty="0" smtClean="0"/>
              <a:t> comportamenti più a rischio sono dichiarati dai ragazzi (</a:t>
            </a:r>
            <a:r>
              <a:rPr lang="it-IT" b="1" baseline="0" dirty="0" smtClean="0"/>
              <a:t>23% </a:t>
            </a:r>
            <a:r>
              <a:rPr lang="it-IT" b="0" baseline="0" dirty="0" smtClean="0"/>
              <a:t>beve spesso e molto</a:t>
            </a:r>
            <a:r>
              <a:rPr lang="it-IT" baseline="0" dirty="0" smtClean="0"/>
              <a:t>). Per le ragazze il consumo è prevalentemente occasionale (</a:t>
            </a:r>
            <a:r>
              <a:rPr lang="it-IT" b="1" baseline="0" dirty="0" smtClean="0"/>
              <a:t>45%</a:t>
            </a:r>
            <a:r>
              <a:rPr lang="it-IT" baseline="0" dirty="0" smtClean="0"/>
              <a:t>), anche se il </a:t>
            </a:r>
            <a:r>
              <a:rPr lang="it-IT" b="1" baseline="0" dirty="0" smtClean="0"/>
              <a:t>15%</a:t>
            </a:r>
            <a:r>
              <a:rPr lang="it-IT" baseline="0" dirty="0" smtClean="0"/>
              <a:t> di loro assume alcolici regolarmente o in grandi quantità.</a:t>
            </a:r>
          </a:p>
          <a:p>
            <a:r>
              <a:rPr lang="it-IT" dirty="0" smtClean="0"/>
              <a:t>Al</a:t>
            </a:r>
            <a:r>
              <a:rPr lang="it-IT" baseline="0" dirty="0" smtClean="0"/>
              <a:t> trascorrere di ogni anno di età aumenta di circa il 30% la popolazione che si avvicina all’alcol. </a:t>
            </a:r>
          </a:p>
          <a:p>
            <a:r>
              <a:rPr lang="it-IT" baseline="0" dirty="0" smtClean="0"/>
              <a:t>Se, però, guardiamo unicamente a coloro che «bevono sul serio» tra i 13 e i 14 anni aumentano del 75% e tra i 14 e i 15 anni superano il raddoppio (+122%).</a:t>
            </a:r>
            <a:endParaRPr lang="it-IT" dirty="0"/>
          </a:p>
        </p:txBody>
      </p:sp>
      <p:sp>
        <p:nvSpPr>
          <p:cNvPr id="4" name="Segnaposto numero diapositiva 3"/>
          <p:cNvSpPr>
            <a:spLocks noGrp="1"/>
          </p:cNvSpPr>
          <p:nvPr>
            <p:ph type="sldNum" sz="quarter" idx="10"/>
          </p:nvPr>
        </p:nvSpPr>
        <p:spPr/>
        <p:txBody>
          <a:bodyPr/>
          <a:lstStyle/>
          <a:p>
            <a:fld id="{54379727-D9CB-47B9-9CA5-1DE0FC8FC737}" type="slidenum">
              <a:rPr lang="it-IT" smtClean="0"/>
              <a:t>7</a:t>
            </a:fld>
            <a:endParaRPr lang="it-IT"/>
          </a:p>
        </p:txBody>
      </p:sp>
    </p:spTree>
    <p:extLst>
      <p:ext uri="{BB962C8B-B14F-4D97-AF65-F5344CB8AC3E}">
        <p14:creationId xmlns:p14="http://schemas.microsoft.com/office/powerpoint/2010/main" val="795484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smtClean="0">
                <a:solidFill>
                  <a:schemeClr val="tx1"/>
                </a:solidFill>
                <a:effectLst/>
                <a:latin typeface="+mn-lt"/>
                <a:ea typeface="+mn-ea"/>
                <a:cs typeface="+mn-cs"/>
              </a:rPr>
              <a:t>I più recenti dati ISTAT (</a:t>
            </a:r>
            <a:r>
              <a:rPr lang="it-IT" sz="1200" b="0" i="0" u="none" strike="noStrike" kern="1200" dirty="0" smtClean="0">
                <a:solidFill>
                  <a:schemeClr val="tx1"/>
                </a:solidFill>
                <a:effectLst/>
                <a:latin typeface="+mn-lt"/>
                <a:ea typeface="+mn-ea"/>
                <a:cs typeface="+mn-cs"/>
              </a:rPr>
              <a:t>Indagine "Aspetti della vita quotidiana" - Anni 2005 e 2015)</a:t>
            </a:r>
            <a:r>
              <a:rPr lang="it-IT" sz="1200" kern="1200" dirty="0" smtClean="0">
                <a:solidFill>
                  <a:schemeClr val="tx1"/>
                </a:solidFill>
                <a:effectLst/>
                <a:latin typeface="+mn-lt"/>
                <a:ea typeface="+mn-ea"/>
                <a:cs typeface="+mn-cs"/>
              </a:rPr>
              <a:t> evidenziano che </a:t>
            </a:r>
            <a:r>
              <a:rPr lang="it-IT" sz="1200" b="1" kern="1200" dirty="0" smtClean="0">
                <a:solidFill>
                  <a:schemeClr val="tx1"/>
                </a:solidFill>
                <a:effectLst/>
                <a:latin typeface="+mn-lt"/>
                <a:ea typeface="+mn-ea"/>
                <a:cs typeface="+mn-cs"/>
              </a:rPr>
              <a:t>l'età di iniziazione ai consumi alcolici scende</a:t>
            </a:r>
            <a:r>
              <a:rPr lang="it-IT" sz="1200" kern="1200" dirty="0" smtClean="0">
                <a:solidFill>
                  <a:schemeClr val="tx1"/>
                </a:solidFill>
                <a:effectLst/>
                <a:latin typeface="+mn-lt"/>
                <a:ea typeface="+mn-ea"/>
                <a:cs typeface="+mn-cs"/>
              </a:rPr>
              <a:t> ed appaiono fra i primi assaggi di bevande alcoliche anche soggetti di 11 anni con una media indicata di norma intorno ai 12-13 anni. «Man mano che si cresce il comportamento alcolico diventa più comune così come bere più spesso durante la settimana piuttosto che riservare tale pratica solo nel </a:t>
            </a:r>
            <a:r>
              <a:rPr lang="it-IT" sz="1200" i="1" kern="1200" dirty="0" smtClean="0">
                <a:solidFill>
                  <a:schemeClr val="tx1"/>
                </a:solidFill>
                <a:effectLst/>
                <a:latin typeface="+mn-lt"/>
                <a:ea typeface="+mn-ea"/>
                <a:cs typeface="+mn-cs"/>
              </a:rPr>
              <a:t>week end</a:t>
            </a:r>
            <a:r>
              <a:rPr lang="it-IT" sz="1200" kern="1200" dirty="0" smtClean="0">
                <a:solidFill>
                  <a:schemeClr val="tx1"/>
                </a:solidFill>
                <a:effectLst/>
                <a:latin typeface="+mn-lt"/>
                <a:ea typeface="+mn-ea"/>
                <a:cs typeface="+mn-cs"/>
              </a:rPr>
              <a:t>. I comportamenti legati al consumo rischioso d'alcol da parte dei giovanissimi tendono comunque a smussarsi nel tempo, con il crescere dell’età. L'abuso di alcol è dunque un sintomo, tra i tanti, della diffusione di un certo tipo di cultura del rischio tipicamente adolescenziale.</a:t>
            </a:r>
          </a:p>
          <a:p>
            <a:r>
              <a:rPr lang="it-IT" sz="1200" kern="1200" dirty="0" smtClean="0">
                <a:solidFill>
                  <a:schemeClr val="tx1"/>
                </a:solidFill>
                <a:effectLst/>
                <a:latin typeface="+mn-lt"/>
                <a:ea typeface="+mn-ea"/>
                <a:cs typeface="+mn-cs"/>
              </a:rPr>
              <a:t>Secondo i dati ISTAT («Aspetti della vita</a:t>
            </a:r>
            <a:r>
              <a:rPr lang="it-IT" sz="1200" kern="1200" baseline="0" dirty="0" smtClean="0">
                <a:solidFill>
                  <a:schemeClr val="tx1"/>
                </a:solidFill>
                <a:effectLst/>
                <a:latin typeface="+mn-lt"/>
                <a:ea typeface="+mn-ea"/>
                <a:cs typeface="+mn-cs"/>
              </a:rPr>
              <a:t> quotidiana»)</a:t>
            </a:r>
            <a:r>
              <a:rPr lang="it-IT" sz="1200" kern="1200" dirty="0" smtClean="0">
                <a:solidFill>
                  <a:schemeClr val="tx1"/>
                </a:solidFill>
                <a:effectLst/>
                <a:latin typeface="+mn-lt"/>
                <a:ea typeface="+mn-ea"/>
                <a:cs typeface="+mn-cs"/>
              </a:rPr>
              <a:t> </a:t>
            </a:r>
            <a:r>
              <a:rPr lang="it-IT" sz="1200" b="1" kern="1200" dirty="0" smtClean="0">
                <a:solidFill>
                  <a:schemeClr val="tx1"/>
                </a:solidFill>
                <a:effectLst/>
                <a:latin typeface="+mn-lt"/>
                <a:ea typeface="+mn-ea"/>
                <a:cs typeface="+mn-cs"/>
              </a:rPr>
              <a:t>i consumi di bevande alcoliche sono in calo </a:t>
            </a:r>
            <a:r>
              <a:rPr lang="it-IT" sz="1200" b="0" kern="1200" dirty="0" smtClean="0">
                <a:solidFill>
                  <a:schemeClr val="tx1"/>
                </a:solidFill>
                <a:effectLst/>
                <a:latin typeface="+mn-lt"/>
                <a:ea typeface="+mn-ea"/>
                <a:cs typeface="+mn-cs"/>
              </a:rPr>
              <a:t>per entrambi i generi, sebbene si</a:t>
            </a:r>
            <a:r>
              <a:rPr lang="it-IT" sz="1200" b="0" kern="1200" baseline="0" dirty="0" smtClean="0">
                <a:solidFill>
                  <a:schemeClr val="tx1"/>
                </a:solidFill>
                <a:effectLst/>
                <a:latin typeface="+mn-lt"/>
                <a:ea typeface="+mn-ea"/>
                <a:cs typeface="+mn-cs"/>
              </a:rPr>
              <a:t> registri ancora un maggiore consumo di alcoli da parte degli uomini. </a:t>
            </a:r>
          </a:p>
          <a:p>
            <a:r>
              <a:rPr lang="it-IT" sz="1200" kern="1200" dirty="0" smtClean="0">
                <a:solidFill>
                  <a:schemeClr val="tx1"/>
                </a:solidFill>
                <a:effectLst/>
                <a:latin typeface="+mn-lt"/>
                <a:ea typeface="+mn-ea"/>
                <a:cs typeface="+mn-cs"/>
              </a:rPr>
              <a:t>Di particolare interesse sono anche i dati ISTAT relativi ai consumi di bevande alcoliche da parte di giovani tra i 18 e i 24 anni che, anche se fuori dal nostro focus di attenzione offrono indicazioni sull'evolversi degli stili di consumo adottati dai ragazzi. I </a:t>
            </a:r>
            <a:r>
              <a:rPr lang="it-IT" sz="1200" i="1" kern="1200" dirty="0" smtClean="0">
                <a:solidFill>
                  <a:schemeClr val="tx1"/>
                </a:solidFill>
                <a:effectLst/>
                <a:latin typeface="+mn-lt"/>
                <a:ea typeface="+mn-ea"/>
                <a:cs typeface="+mn-cs"/>
              </a:rPr>
              <a:t>trend</a:t>
            </a:r>
            <a:r>
              <a:rPr lang="it-IT" sz="1200" kern="1200" dirty="0" smtClean="0">
                <a:solidFill>
                  <a:schemeClr val="tx1"/>
                </a:solidFill>
                <a:effectLst/>
                <a:latin typeface="+mn-lt"/>
                <a:ea typeface="+mn-ea"/>
                <a:cs typeface="+mn-cs"/>
              </a:rPr>
              <a:t> rilevati segnalano un progressivo </a:t>
            </a:r>
            <a:r>
              <a:rPr lang="it-IT" sz="1200" b="1" kern="1200" dirty="0" smtClean="0">
                <a:solidFill>
                  <a:schemeClr val="tx1"/>
                </a:solidFill>
                <a:effectLst/>
                <a:latin typeface="+mn-lt"/>
                <a:ea typeface="+mn-ea"/>
                <a:cs typeface="+mn-cs"/>
              </a:rPr>
              <a:t>abbandono del modello tradizionale di bere durante i pasti </a:t>
            </a:r>
            <a:r>
              <a:rPr lang="it-IT" sz="1200" kern="1200" dirty="0" smtClean="0">
                <a:solidFill>
                  <a:schemeClr val="tx1"/>
                </a:solidFill>
                <a:effectLst/>
                <a:latin typeface="+mn-lt"/>
                <a:ea typeface="+mn-ea"/>
                <a:cs typeface="+mn-cs"/>
              </a:rPr>
              <a:t>che avviene per lo più ad opera delle giovani donne. Il </a:t>
            </a:r>
            <a:r>
              <a:rPr lang="it-IT" sz="1200" b="1" kern="1200" dirty="0" smtClean="0">
                <a:solidFill>
                  <a:schemeClr val="tx1"/>
                </a:solidFill>
                <a:effectLst/>
                <a:latin typeface="+mn-lt"/>
                <a:ea typeface="+mn-ea"/>
                <a:cs typeface="+mn-cs"/>
              </a:rPr>
              <a:t>consumo fuori pasto</a:t>
            </a:r>
            <a:r>
              <a:rPr lang="it-IT" sz="1200" kern="1200" dirty="0" smtClean="0">
                <a:solidFill>
                  <a:schemeClr val="tx1"/>
                </a:solidFill>
                <a:effectLst/>
                <a:latin typeface="+mn-lt"/>
                <a:ea typeface="+mn-ea"/>
                <a:cs typeface="+mn-cs"/>
              </a:rPr>
              <a:t>, invece, resta costante</a:t>
            </a:r>
            <a:r>
              <a:rPr lang="it-IT" sz="1200" kern="1200" baseline="0" dirty="0" smtClean="0">
                <a:solidFill>
                  <a:schemeClr val="tx1"/>
                </a:solidFill>
                <a:effectLst/>
                <a:latin typeface="+mn-lt"/>
                <a:ea typeface="+mn-ea"/>
                <a:cs typeface="+mn-cs"/>
              </a:rPr>
              <a:t> nel tempo per gli uomini </a:t>
            </a:r>
            <a:r>
              <a:rPr lang="it-IT" sz="1200" b="1" kern="1200" baseline="0" dirty="0" smtClean="0">
                <a:solidFill>
                  <a:schemeClr val="tx1"/>
                </a:solidFill>
                <a:effectLst/>
                <a:latin typeface="+mn-lt"/>
                <a:ea typeface="+mn-ea"/>
                <a:cs typeface="+mn-cs"/>
              </a:rPr>
              <a:t>e aumenta per le donne </a:t>
            </a:r>
            <a:r>
              <a:rPr lang="it-IT" sz="1200" kern="1200" baseline="0" dirty="0" smtClean="0">
                <a:solidFill>
                  <a:schemeClr val="tx1"/>
                </a:solidFill>
                <a:effectLst/>
                <a:latin typeface="+mn-lt"/>
                <a:ea typeface="+mn-ea"/>
                <a:cs typeface="+mn-cs"/>
              </a:rPr>
              <a:t>passando dal </a:t>
            </a:r>
            <a:r>
              <a:rPr lang="it-IT" sz="1200" kern="1200" dirty="0" smtClean="0">
                <a:solidFill>
                  <a:schemeClr val="tx1"/>
                </a:solidFill>
                <a:effectLst/>
                <a:latin typeface="+mn-lt"/>
                <a:ea typeface="+mn-ea"/>
                <a:cs typeface="+mn-cs"/>
              </a:rPr>
              <a:t>33,7% del 2005 al 37,4% del 2014.</a:t>
            </a:r>
          </a:p>
          <a:p>
            <a:endParaRPr lang="it-IT" dirty="0"/>
          </a:p>
        </p:txBody>
      </p:sp>
      <p:sp>
        <p:nvSpPr>
          <p:cNvPr id="4" name="Segnaposto numero diapositiva 3"/>
          <p:cNvSpPr>
            <a:spLocks noGrp="1"/>
          </p:cNvSpPr>
          <p:nvPr>
            <p:ph type="sldNum" sz="quarter" idx="10"/>
          </p:nvPr>
        </p:nvSpPr>
        <p:spPr/>
        <p:txBody>
          <a:bodyPr/>
          <a:lstStyle/>
          <a:p>
            <a:fld id="{54379727-D9CB-47B9-9CA5-1DE0FC8FC737}" type="slidenum">
              <a:rPr lang="it-IT" smtClean="0"/>
              <a:t>8</a:t>
            </a:fld>
            <a:endParaRPr lang="it-IT"/>
          </a:p>
        </p:txBody>
      </p:sp>
    </p:spTree>
    <p:extLst>
      <p:ext uri="{BB962C8B-B14F-4D97-AF65-F5344CB8AC3E}">
        <p14:creationId xmlns:p14="http://schemas.microsoft.com/office/powerpoint/2010/main" val="4124330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000" kern="1200" dirty="0" smtClean="0">
                <a:solidFill>
                  <a:schemeClr val="tx1"/>
                </a:solidFill>
                <a:effectLst/>
                <a:latin typeface="+mn-lt"/>
                <a:ea typeface="+mn-ea"/>
                <a:cs typeface="+mn-cs"/>
              </a:rPr>
              <a:t>Il </a:t>
            </a:r>
            <a:r>
              <a:rPr lang="it-IT" sz="1000" b="1" kern="1200" dirty="0" smtClean="0">
                <a:solidFill>
                  <a:schemeClr val="tx1"/>
                </a:solidFill>
                <a:effectLst/>
                <a:latin typeface="+mn-lt"/>
                <a:ea typeface="+mn-ea"/>
                <a:cs typeface="+mn-cs"/>
              </a:rPr>
              <a:t>46%</a:t>
            </a:r>
            <a:r>
              <a:rPr lang="it-IT" sz="1000" kern="1200" dirty="0" smtClean="0">
                <a:solidFill>
                  <a:schemeClr val="tx1"/>
                </a:solidFill>
                <a:effectLst/>
                <a:latin typeface="+mn-lt"/>
                <a:ea typeface="+mn-ea"/>
                <a:cs typeface="+mn-cs"/>
              </a:rPr>
              <a:t> degli intervistati afferma che i genitori </a:t>
            </a:r>
            <a:r>
              <a:rPr lang="it-IT" sz="1000" b="1" kern="1200" dirty="0" smtClean="0">
                <a:solidFill>
                  <a:schemeClr val="tx1"/>
                </a:solidFill>
                <a:effectLst/>
                <a:latin typeface="+mn-lt"/>
                <a:ea typeface="+mn-ea"/>
                <a:cs typeface="+mn-cs"/>
              </a:rPr>
              <a:t>sconsigliano</a:t>
            </a:r>
            <a:r>
              <a:rPr lang="it-IT" sz="1000" kern="1200" dirty="0" smtClean="0">
                <a:solidFill>
                  <a:schemeClr val="tx1"/>
                </a:solidFill>
                <a:effectLst/>
                <a:latin typeface="+mn-lt"/>
                <a:ea typeface="+mn-ea"/>
                <a:cs typeface="+mn-cs"/>
              </a:rPr>
              <a:t> l’uso di alcolici, soprattutto alla loro età.</a:t>
            </a:r>
          </a:p>
          <a:p>
            <a:r>
              <a:rPr lang="it-IT" sz="1000" kern="1200" dirty="0" smtClean="0">
                <a:solidFill>
                  <a:schemeClr val="tx1"/>
                </a:solidFill>
                <a:effectLst/>
                <a:latin typeface="+mn-lt"/>
                <a:ea typeface="+mn-ea"/>
                <a:cs typeface="+mn-cs"/>
              </a:rPr>
              <a:t>Il </a:t>
            </a:r>
            <a:r>
              <a:rPr lang="it-IT" sz="1000" b="1" kern="1200" dirty="0" smtClean="0">
                <a:solidFill>
                  <a:schemeClr val="tx1"/>
                </a:solidFill>
                <a:effectLst/>
                <a:latin typeface="+mn-lt"/>
                <a:ea typeface="+mn-ea"/>
                <a:cs typeface="+mn-cs"/>
              </a:rPr>
              <a:t>13%</a:t>
            </a:r>
            <a:r>
              <a:rPr lang="it-IT" sz="1000" kern="1200" dirty="0" smtClean="0">
                <a:solidFill>
                  <a:schemeClr val="tx1"/>
                </a:solidFill>
                <a:effectLst/>
                <a:latin typeface="+mn-lt"/>
                <a:ea typeface="+mn-ea"/>
                <a:cs typeface="+mn-cs"/>
              </a:rPr>
              <a:t> dei ragazzi, invece, segnala che i genitori </a:t>
            </a:r>
            <a:r>
              <a:rPr lang="it-IT" sz="1000" b="1" kern="1200" dirty="0" smtClean="0">
                <a:solidFill>
                  <a:schemeClr val="tx1"/>
                </a:solidFill>
                <a:effectLst/>
                <a:latin typeface="+mn-lt"/>
                <a:ea typeface="+mn-ea"/>
                <a:cs typeface="+mn-cs"/>
              </a:rPr>
              <a:t>ammettono il consumo di alcolici</a:t>
            </a:r>
            <a:r>
              <a:rPr lang="it-IT" sz="1000" kern="1200" dirty="0" smtClean="0">
                <a:solidFill>
                  <a:schemeClr val="tx1"/>
                </a:solidFill>
                <a:effectLst/>
                <a:latin typeface="+mn-lt"/>
                <a:ea typeface="+mn-ea"/>
                <a:cs typeface="+mn-cs"/>
              </a:rPr>
              <a:t>, ma spesso in modo </a:t>
            </a:r>
            <a:r>
              <a:rPr lang="it-IT" sz="1000" b="1" kern="1200" dirty="0" smtClean="0">
                <a:solidFill>
                  <a:schemeClr val="tx1"/>
                </a:solidFill>
                <a:effectLst/>
                <a:latin typeface="+mn-lt"/>
                <a:ea typeface="+mn-ea"/>
                <a:cs typeface="+mn-cs"/>
              </a:rPr>
              <a:t>condizionato.</a:t>
            </a:r>
            <a:r>
              <a:rPr lang="it-IT" sz="1000" kern="1200" dirty="0" smtClean="0">
                <a:solidFill>
                  <a:schemeClr val="tx1"/>
                </a:solidFill>
                <a:effectLst/>
                <a:latin typeface="+mn-lt"/>
                <a:ea typeface="+mn-ea"/>
                <a:cs typeface="+mn-cs"/>
              </a:rPr>
              <a:t> Raccomandano ad esempio di bere poco, solo vino o birra, di farlo solo in famiglia, di non farlo con gli amici per</a:t>
            </a:r>
            <a:r>
              <a:rPr lang="it-IT" sz="1000" kern="1200" baseline="0" dirty="0" smtClean="0">
                <a:solidFill>
                  <a:schemeClr val="tx1"/>
                </a:solidFill>
                <a:effectLst/>
                <a:latin typeface="+mn-lt"/>
                <a:ea typeface="+mn-ea"/>
                <a:cs typeface="+mn-cs"/>
              </a:rPr>
              <a:t> evitare situazioni di rischio. </a:t>
            </a:r>
            <a:endParaRPr lang="it-IT" sz="1000" kern="1200" dirty="0" smtClean="0">
              <a:solidFill>
                <a:schemeClr val="tx1"/>
              </a:solidFill>
              <a:effectLst/>
              <a:latin typeface="+mn-lt"/>
              <a:ea typeface="+mn-ea"/>
              <a:cs typeface="+mn-cs"/>
            </a:endParaRPr>
          </a:p>
          <a:p>
            <a:r>
              <a:rPr lang="it-IT" sz="1000" i="1" kern="1200" dirty="0" smtClean="0">
                <a:solidFill>
                  <a:schemeClr val="tx1"/>
                </a:solidFill>
                <a:effectLst/>
                <a:latin typeface="+mn-lt"/>
                <a:ea typeface="+mn-ea"/>
                <a:cs typeface="+mn-cs"/>
              </a:rPr>
              <a:t> </a:t>
            </a:r>
            <a:endParaRPr lang="it-IT" sz="1000" kern="1200" dirty="0" smtClean="0">
              <a:solidFill>
                <a:schemeClr val="tx1"/>
              </a:solidFill>
              <a:effectLst/>
              <a:latin typeface="+mn-lt"/>
              <a:ea typeface="+mn-ea"/>
              <a:cs typeface="+mn-cs"/>
            </a:endParaRPr>
          </a:p>
          <a:p>
            <a:r>
              <a:rPr lang="it-IT" sz="1000" kern="1200" dirty="0" smtClean="0">
                <a:solidFill>
                  <a:schemeClr val="tx1"/>
                </a:solidFill>
                <a:effectLst/>
                <a:latin typeface="+mn-lt"/>
                <a:ea typeface="+mn-ea"/>
                <a:cs typeface="+mn-cs"/>
              </a:rPr>
              <a:t>Il </a:t>
            </a:r>
            <a:r>
              <a:rPr lang="it-IT" sz="1000" b="1" kern="1200" dirty="0" smtClean="0">
                <a:solidFill>
                  <a:schemeClr val="tx1"/>
                </a:solidFill>
                <a:effectLst/>
                <a:latin typeface="+mn-lt"/>
                <a:ea typeface="+mn-ea"/>
                <a:cs typeface="+mn-cs"/>
              </a:rPr>
              <a:t>6%</a:t>
            </a:r>
            <a:r>
              <a:rPr lang="it-IT" sz="1000" kern="1200" dirty="0" smtClean="0">
                <a:solidFill>
                  <a:schemeClr val="tx1"/>
                </a:solidFill>
                <a:effectLst/>
                <a:latin typeface="+mn-lt"/>
                <a:ea typeface="+mn-ea"/>
                <a:cs typeface="+mn-cs"/>
              </a:rPr>
              <a:t> dei ragazzi riferisce una varietà di </a:t>
            </a:r>
            <a:r>
              <a:rPr lang="it-IT" sz="1000" b="1" kern="1200" dirty="0" smtClean="0">
                <a:solidFill>
                  <a:schemeClr val="tx1"/>
                </a:solidFill>
                <a:effectLst/>
                <a:latin typeface="+mn-lt"/>
                <a:ea typeface="+mn-ea"/>
                <a:cs typeface="+mn-cs"/>
              </a:rPr>
              <a:t>atteggiamenti familiari contrari al consumo</a:t>
            </a:r>
            <a:r>
              <a:rPr lang="it-IT" sz="1000" kern="1200" dirty="0" smtClean="0">
                <a:solidFill>
                  <a:schemeClr val="tx1"/>
                </a:solidFill>
                <a:effectLst/>
                <a:latin typeface="+mn-lt"/>
                <a:ea typeface="+mn-ea"/>
                <a:cs typeface="+mn-cs"/>
              </a:rPr>
              <a:t>, che vanno dal perentorio divieto di bere (4,4%), al rispetto di un principio religioso, al richiamo al senso di responsabilità individuale, facendo quindi leva su una scelta del minore piuttosto che un’imposizione, o al fatto che non si è ancora raggiunta l’età per poter bere.</a:t>
            </a:r>
          </a:p>
          <a:p>
            <a:r>
              <a:rPr lang="it-IT" sz="1000" kern="1200" dirty="0" smtClean="0">
                <a:solidFill>
                  <a:schemeClr val="tx1"/>
                </a:solidFill>
                <a:effectLst/>
                <a:latin typeface="+mn-lt"/>
                <a:ea typeface="+mn-ea"/>
                <a:cs typeface="+mn-cs"/>
              </a:rPr>
              <a:t> </a:t>
            </a:r>
          </a:p>
          <a:p>
            <a:r>
              <a:rPr lang="it-IT" sz="1000" kern="1200" dirty="0" smtClean="0">
                <a:solidFill>
                  <a:schemeClr val="tx1"/>
                </a:solidFill>
                <a:effectLst/>
                <a:latin typeface="+mn-lt"/>
                <a:ea typeface="+mn-ea"/>
                <a:cs typeface="+mn-cs"/>
              </a:rPr>
              <a:t>Un ulteriore </a:t>
            </a:r>
            <a:r>
              <a:rPr lang="it-IT" sz="1000" b="1" kern="1200" dirty="0" smtClean="0">
                <a:solidFill>
                  <a:schemeClr val="tx1"/>
                </a:solidFill>
                <a:effectLst/>
                <a:latin typeface="+mn-lt"/>
                <a:ea typeface="+mn-ea"/>
                <a:cs typeface="+mn-cs"/>
              </a:rPr>
              <a:t>35%</a:t>
            </a:r>
            <a:r>
              <a:rPr lang="it-IT" sz="1000" kern="1200" dirty="0" smtClean="0">
                <a:solidFill>
                  <a:schemeClr val="tx1"/>
                </a:solidFill>
                <a:effectLst/>
                <a:latin typeface="+mn-lt"/>
                <a:ea typeface="+mn-ea"/>
                <a:cs typeface="+mn-cs"/>
              </a:rPr>
              <a:t> di ragazzi afferma che “</a:t>
            </a:r>
            <a:r>
              <a:rPr lang="it-IT" sz="1000" b="1" kern="1200" dirty="0" smtClean="0">
                <a:solidFill>
                  <a:schemeClr val="tx1"/>
                </a:solidFill>
                <a:effectLst/>
                <a:latin typeface="+mn-lt"/>
                <a:ea typeface="+mn-ea"/>
                <a:cs typeface="+mn-cs"/>
              </a:rPr>
              <a:t>non si parla di alcol in casa</a:t>
            </a:r>
            <a:r>
              <a:rPr lang="it-IT" sz="1000" kern="1200" dirty="0" smtClean="0">
                <a:solidFill>
                  <a:schemeClr val="tx1"/>
                </a:solidFill>
                <a:effectLst/>
                <a:latin typeface="+mn-lt"/>
                <a:ea typeface="+mn-ea"/>
                <a:cs typeface="+mn-cs"/>
              </a:rPr>
              <a:t>”. Via via che i figli crescono, però, diventa più frequente il confronto e la discussione sul tema del consumo di alcolici tra genitori e figli e assumono maggiore rilievo le raccomandazioni che lo sconsigliano. </a:t>
            </a:r>
          </a:p>
          <a:p>
            <a:r>
              <a:rPr lang="it-IT" sz="1000" kern="1200" dirty="0" smtClean="0">
                <a:solidFill>
                  <a:schemeClr val="tx1"/>
                </a:solidFill>
                <a:effectLst/>
                <a:latin typeface="+mn-lt"/>
                <a:ea typeface="+mn-ea"/>
                <a:cs typeface="+mn-cs"/>
              </a:rPr>
              <a:t>Ampia parte delle famiglie sembra, dunque, orientata a “socializzare” i figli al consumo di alcolici in modo consapevole, evitando eccessi e, comunque, ritardando il momento d’avvio. </a:t>
            </a:r>
          </a:p>
          <a:p>
            <a:r>
              <a:rPr lang="it-IT" sz="1000" kern="1200" dirty="0" smtClean="0">
                <a:solidFill>
                  <a:schemeClr val="tx1"/>
                </a:solidFill>
                <a:effectLst/>
                <a:latin typeface="+mn-lt"/>
                <a:ea typeface="+mn-ea"/>
                <a:cs typeface="+mn-cs"/>
              </a:rPr>
              <a:t>Nei confronti delle ragazze c’è una maggiore attenzione dei genitori a sconsigliare l’uso di alcolici  o a vietarlo categoricamente (tabella in alto a destra).</a:t>
            </a:r>
          </a:p>
          <a:p>
            <a:pPr marL="0" marR="0" indent="0" algn="l" defTabSz="914400" rtl="0" eaLnBrk="1" fontAlgn="auto" latinLnBrk="0" hangingPunct="1">
              <a:lnSpc>
                <a:spcPct val="100000"/>
              </a:lnSpc>
              <a:spcBef>
                <a:spcPts val="0"/>
              </a:spcBef>
              <a:spcAft>
                <a:spcPts val="0"/>
              </a:spcAft>
              <a:buClrTx/>
              <a:buSzTx/>
              <a:buFontTx/>
              <a:buNone/>
              <a:tabLst/>
              <a:defRPr/>
            </a:pPr>
            <a:r>
              <a:rPr lang="it-IT" sz="1000" kern="1200" dirty="0" smtClean="0">
                <a:solidFill>
                  <a:schemeClr val="tx1"/>
                </a:solidFill>
                <a:effectLst/>
                <a:latin typeface="+mn-lt"/>
                <a:ea typeface="+mn-ea"/>
                <a:cs typeface="+mn-cs"/>
              </a:rPr>
              <a:t>Con l’età </a:t>
            </a:r>
            <a:r>
              <a:rPr lang="it-IT" sz="1000" b="1" kern="1200" dirty="0" smtClean="0">
                <a:solidFill>
                  <a:schemeClr val="tx1"/>
                </a:solidFill>
                <a:effectLst/>
                <a:latin typeface="+mn-lt"/>
                <a:ea typeface="+mn-ea"/>
                <a:cs typeface="+mn-cs"/>
              </a:rPr>
              <a:t>diminuiscono le famiglie che vietano</a:t>
            </a:r>
            <a:r>
              <a:rPr lang="it-IT" sz="1000" kern="1200" dirty="0" smtClean="0">
                <a:solidFill>
                  <a:schemeClr val="tx1"/>
                </a:solidFill>
                <a:effectLst/>
                <a:latin typeface="+mn-lt"/>
                <a:ea typeface="+mn-ea"/>
                <a:cs typeface="+mn-cs"/>
              </a:rPr>
              <a:t> l’uso di bevande alcoliche (-27%</a:t>
            </a:r>
            <a:r>
              <a:rPr lang="it-IT" sz="1000" kern="1200" baseline="0" dirty="0" smtClean="0">
                <a:solidFill>
                  <a:schemeClr val="tx1"/>
                </a:solidFill>
                <a:effectLst/>
                <a:latin typeface="+mn-lt"/>
                <a:ea typeface="+mn-ea"/>
                <a:cs typeface="+mn-cs"/>
              </a:rPr>
              <a:t> tra i 13 e i 15 anni)</a:t>
            </a:r>
            <a:r>
              <a:rPr lang="it-IT" sz="1000" kern="1200" dirty="0" smtClean="0">
                <a:solidFill>
                  <a:schemeClr val="tx1"/>
                </a:solidFill>
                <a:effectLst/>
                <a:latin typeface="+mn-lt"/>
                <a:ea typeface="+mn-ea"/>
                <a:cs typeface="+mn-cs"/>
              </a:rPr>
              <a:t> e quelle che fino a quel momento non avevano affrontato il tema con i propri figli</a:t>
            </a:r>
            <a:r>
              <a:rPr lang="it-IT" sz="1000" kern="1200" baseline="0" dirty="0" smtClean="0">
                <a:solidFill>
                  <a:schemeClr val="tx1"/>
                </a:solidFill>
                <a:effectLst/>
                <a:latin typeface="+mn-lt"/>
                <a:ea typeface="+mn-ea"/>
                <a:cs typeface="+mn-cs"/>
              </a:rPr>
              <a:t> («non se ne parla» - 42%).</a:t>
            </a:r>
            <a:endParaRPr lang="it-IT"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it-IT" sz="1000" kern="1200" baseline="0" dirty="0" smtClean="0">
                <a:solidFill>
                  <a:schemeClr val="tx1"/>
                </a:solidFill>
                <a:effectLst/>
                <a:latin typeface="+mn-lt"/>
                <a:ea typeface="+mn-ea"/>
                <a:cs typeface="+mn-cs"/>
              </a:rPr>
              <a:t>Per contro </a:t>
            </a:r>
            <a:r>
              <a:rPr lang="it-IT" sz="1000" b="1" kern="1200" dirty="0" smtClean="0">
                <a:solidFill>
                  <a:schemeClr val="tx1"/>
                </a:solidFill>
                <a:effectLst/>
                <a:latin typeface="+mn-lt"/>
                <a:ea typeface="+mn-ea"/>
                <a:cs typeface="+mn-cs"/>
              </a:rPr>
              <a:t>aumenta</a:t>
            </a:r>
            <a:r>
              <a:rPr lang="it-IT" sz="1000" kern="1200" dirty="0" smtClean="0">
                <a:solidFill>
                  <a:schemeClr val="tx1"/>
                </a:solidFill>
                <a:effectLst/>
                <a:latin typeface="+mn-lt"/>
                <a:ea typeface="+mn-ea"/>
                <a:cs typeface="+mn-cs"/>
              </a:rPr>
              <a:t> la quota di ragazzi che dichiara da parte delle famiglie un atteggiamento permissivo verso il bere (+55%</a:t>
            </a:r>
            <a:r>
              <a:rPr lang="it-IT" sz="1000" kern="1200" baseline="0" dirty="0" smtClean="0">
                <a:solidFill>
                  <a:schemeClr val="tx1"/>
                </a:solidFill>
                <a:effectLst/>
                <a:latin typeface="+mn-lt"/>
                <a:ea typeface="+mn-ea"/>
                <a:cs typeface="+mn-cs"/>
              </a:rPr>
              <a:t> tra i 13 e i 15 anni) e aumentano anche le famiglie che sconsigliano di bere (+15%).</a:t>
            </a:r>
          </a:p>
        </p:txBody>
      </p:sp>
      <p:sp>
        <p:nvSpPr>
          <p:cNvPr id="4" name="Segnaposto numero diapositiva 3"/>
          <p:cNvSpPr>
            <a:spLocks noGrp="1"/>
          </p:cNvSpPr>
          <p:nvPr>
            <p:ph type="sldNum" sz="quarter" idx="10"/>
          </p:nvPr>
        </p:nvSpPr>
        <p:spPr/>
        <p:txBody>
          <a:bodyPr/>
          <a:lstStyle/>
          <a:p>
            <a:fld id="{54379727-D9CB-47B9-9CA5-1DE0FC8FC737}" type="slidenum">
              <a:rPr lang="it-IT" smtClean="0"/>
              <a:t>9</a:t>
            </a:fld>
            <a:endParaRPr lang="it-IT"/>
          </a:p>
        </p:txBody>
      </p:sp>
    </p:spTree>
    <p:extLst>
      <p:ext uri="{BB962C8B-B14F-4D97-AF65-F5344CB8AC3E}">
        <p14:creationId xmlns:p14="http://schemas.microsoft.com/office/powerpoint/2010/main" val="3301184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6267D348-00AD-42A3-B486-B29C5D1632A8}" type="datetimeFigureOut">
              <a:rPr lang="it-IT" smtClean="0"/>
              <a:t>05/05/2016</a:t>
            </a:fld>
            <a:endParaRPr lang="it-IT"/>
          </a:p>
        </p:txBody>
      </p:sp>
      <p:sp>
        <p:nvSpPr>
          <p:cNvPr id="5" name="Footer Placeholder 4"/>
          <p:cNvSpPr>
            <a:spLocks noGrp="1"/>
          </p:cNvSpPr>
          <p:nvPr>
            <p:ph type="ftr" sz="quarter" idx="11"/>
          </p:nvPr>
        </p:nvSpPr>
        <p:spPr>
          <a:xfrm>
            <a:off x="2765" y="6437768"/>
            <a:ext cx="6297612" cy="365125"/>
          </a:xfrm>
        </p:spPr>
        <p:txBody>
          <a:bodyPr/>
          <a:lstStyle/>
          <a:p>
            <a:r>
              <a:rPr lang="it-IT" dirty="0" smtClean="0"/>
              <a:t>Silva Pilutti – Prospettive ricerca socio </a:t>
            </a:r>
            <a:r>
              <a:rPr lang="it-IT" dirty="0" err="1" smtClean="0"/>
              <a:t>economca</a:t>
            </a:r>
            <a:r>
              <a:rPr lang="it-IT" dirty="0" smtClean="0"/>
              <a:t> s.a.s. - 5 Maggio 2016</a:t>
            </a:r>
            <a:endParaRPr lang="it-IT" dirty="0"/>
          </a:p>
        </p:txBody>
      </p:sp>
      <p:sp>
        <p:nvSpPr>
          <p:cNvPr id="6" name="Slide Number Placeholder 5"/>
          <p:cNvSpPr>
            <a:spLocks noGrp="1"/>
          </p:cNvSpPr>
          <p:nvPr>
            <p:ph type="sldNum" sz="quarter" idx="12"/>
          </p:nvPr>
        </p:nvSpPr>
        <p:spPr/>
        <p:txBody>
          <a:bodyPr/>
          <a:lstStyle/>
          <a:p>
            <a:fld id="{6FDD977F-B88C-47D9-898D-DE37CCEAA57E}" type="slidenum">
              <a:rPr lang="it-IT" smtClean="0"/>
              <a:t>‹N›</a:t>
            </a:fld>
            <a:endParaRPr lang="it-IT"/>
          </a:p>
        </p:txBody>
      </p:sp>
    </p:spTree>
    <p:extLst>
      <p:ext uri="{BB962C8B-B14F-4D97-AF65-F5344CB8AC3E}">
        <p14:creationId xmlns:p14="http://schemas.microsoft.com/office/powerpoint/2010/main" val="362811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267D348-00AD-42A3-B486-B29C5D1632A8}" type="datetimeFigureOut">
              <a:rPr lang="it-IT" smtClean="0"/>
              <a:t>05/05/2016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DD977F-B88C-47D9-898D-DE37CCEAA57E}" type="slidenum">
              <a:rPr lang="it-IT" smtClean="0"/>
              <a:t>‹N›</a:t>
            </a:fld>
            <a:endParaRPr lang="it-IT"/>
          </a:p>
        </p:txBody>
      </p:sp>
    </p:spTree>
    <p:extLst>
      <p:ext uri="{BB962C8B-B14F-4D97-AF65-F5344CB8AC3E}">
        <p14:creationId xmlns:p14="http://schemas.microsoft.com/office/powerpoint/2010/main" val="583144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267D348-00AD-42A3-B486-B29C5D1632A8}" type="datetimeFigureOut">
              <a:rPr lang="it-IT" smtClean="0"/>
              <a:t>05/05/2016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DD977F-B88C-47D9-898D-DE37CCEAA57E}" type="slidenum">
              <a:rPr lang="it-IT" smtClean="0"/>
              <a:t>‹N›</a:t>
            </a:fld>
            <a:endParaRPr lang="it-IT"/>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617209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267D348-00AD-42A3-B486-B29C5D1632A8}" type="datetimeFigureOut">
              <a:rPr lang="it-IT" smtClean="0"/>
              <a:t>05/05/2016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DD977F-B88C-47D9-898D-DE37CCEAA57E}" type="slidenum">
              <a:rPr lang="it-IT" smtClean="0"/>
              <a:t>‹N›</a:t>
            </a:fld>
            <a:endParaRPr lang="it-IT"/>
          </a:p>
        </p:txBody>
      </p:sp>
    </p:spTree>
    <p:extLst>
      <p:ext uri="{BB962C8B-B14F-4D97-AF65-F5344CB8AC3E}">
        <p14:creationId xmlns:p14="http://schemas.microsoft.com/office/powerpoint/2010/main" val="1302435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267D348-00AD-42A3-B486-B29C5D1632A8}" type="datetimeFigureOut">
              <a:rPr lang="it-IT" smtClean="0"/>
              <a:t>05/05/2016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DD977F-B88C-47D9-898D-DE37CCEAA57E}" type="slidenum">
              <a:rPr lang="it-IT" smtClean="0"/>
              <a:t>‹N›</a:t>
            </a:fld>
            <a:endParaRPr lang="it-IT"/>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494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smtClean="0"/>
              <a:t>Fare clic per modificare lo stile del titolo</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267D348-00AD-42A3-B486-B29C5D1632A8}" type="datetimeFigureOut">
              <a:rPr lang="it-IT" smtClean="0"/>
              <a:t>05/05/2016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DD977F-B88C-47D9-898D-DE37CCEAA57E}" type="slidenum">
              <a:rPr lang="it-IT" smtClean="0"/>
              <a:t>‹N›</a:t>
            </a:fld>
            <a:endParaRPr lang="it-IT"/>
          </a:p>
        </p:txBody>
      </p:sp>
    </p:spTree>
    <p:extLst>
      <p:ext uri="{BB962C8B-B14F-4D97-AF65-F5344CB8AC3E}">
        <p14:creationId xmlns:p14="http://schemas.microsoft.com/office/powerpoint/2010/main" val="2827410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267D348-00AD-42A3-B486-B29C5D1632A8}" type="datetimeFigureOut">
              <a:rPr lang="it-IT" smtClean="0"/>
              <a:t>05/05/2016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DD977F-B88C-47D9-898D-DE37CCEAA57E}" type="slidenum">
              <a:rPr lang="it-IT" smtClean="0"/>
              <a:t>‹N›</a:t>
            </a:fld>
            <a:endParaRPr lang="it-IT"/>
          </a:p>
        </p:txBody>
      </p:sp>
    </p:spTree>
    <p:extLst>
      <p:ext uri="{BB962C8B-B14F-4D97-AF65-F5344CB8AC3E}">
        <p14:creationId xmlns:p14="http://schemas.microsoft.com/office/powerpoint/2010/main" val="815807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267D348-00AD-42A3-B486-B29C5D1632A8}" type="datetimeFigureOut">
              <a:rPr lang="it-IT" smtClean="0"/>
              <a:t>05/05/2016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DD977F-B88C-47D9-898D-DE37CCEAA57E}" type="slidenum">
              <a:rPr lang="it-IT" smtClean="0"/>
              <a:t>‹N›</a:t>
            </a:fld>
            <a:endParaRPr lang="it-IT"/>
          </a:p>
        </p:txBody>
      </p:sp>
    </p:spTree>
    <p:extLst>
      <p:ext uri="{BB962C8B-B14F-4D97-AF65-F5344CB8AC3E}">
        <p14:creationId xmlns:p14="http://schemas.microsoft.com/office/powerpoint/2010/main" val="1873116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6267D348-00AD-42A3-B486-B29C5D1632A8}" type="datetimeFigureOut">
              <a:rPr lang="it-IT" smtClean="0"/>
              <a:t>05/05/2016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DD977F-B88C-47D9-898D-DE37CCEAA57E}" type="slidenum">
              <a:rPr lang="it-IT" smtClean="0"/>
              <a:t>‹N›</a:t>
            </a:fld>
            <a:endParaRPr lang="it-IT"/>
          </a:p>
        </p:txBody>
      </p:sp>
    </p:spTree>
    <p:extLst>
      <p:ext uri="{BB962C8B-B14F-4D97-AF65-F5344CB8AC3E}">
        <p14:creationId xmlns:p14="http://schemas.microsoft.com/office/powerpoint/2010/main" val="4267570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6267D348-00AD-42A3-B486-B29C5D1632A8}" type="datetimeFigureOut">
              <a:rPr lang="it-IT" smtClean="0"/>
              <a:t>05/05/2016</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6FDD977F-B88C-47D9-898D-DE37CCEAA57E}" type="slidenum">
              <a:rPr lang="it-IT" smtClean="0"/>
              <a:t>‹N›</a:t>
            </a:fld>
            <a:endParaRPr lang="it-IT"/>
          </a:p>
        </p:txBody>
      </p:sp>
    </p:spTree>
    <p:extLst>
      <p:ext uri="{BB962C8B-B14F-4D97-AF65-F5344CB8AC3E}">
        <p14:creationId xmlns:p14="http://schemas.microsoft.com/office/powerpoint/2010/main" val="2014841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6267D348-00AD-42A3-B486-B29C5D1632A8}" type="datetimeFigureOut">
              <a:rPr lang="it-IT" smtClean="0"/>
              <a:t>05/05/2016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DD977F-B88C-47D9-898D-DE37CCEAA57E}" type="slidenum">
              <a:rPr lang="it-IT" smtClean="0"/>
              <a:t>‹N›</a:t>
            </a:fld>
            <a:endParaRPr lang="it-IT"/>
          </a:p>
        </p:txBody>
      </p:sp>
    </p:spTree>
    <p:extLst>
      <p:ext uri="{BB962C8B-B14F-4D97-AF65-F5344CB8AC3E}">
        <p14:creationId xmlns:p14="http://schemas.microsoft.com/office/powerpoint/2010/main" val="31135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6267D348-00AD-42A3-B486-B29C5D1632A8}" type="datetimeFigureOut">
              <a:rPr lang="it-IT" smtClean="0"/>
              <a:t>05/05/2016</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6FDD977F-B88C-47D9-898D-DE37CCEAA57E}" type="slidenum">
              <a:rPr lang="it-IT" smtClean="0"/>
              <a:t>‹N›</a:t>
            </a:fld>
            <a:endParaRPr lang="it-IT"/>
          </a:p>
        </p:txBody>
      </p:sp>
    </p:spTree>
    <p:extLst>
      <p:ext uri="{BB962C8B-B14F-4D97-AF65-F5344CB8AC3E}">
        <p14:creationId xmlns:p14="http://schemas.microsoft.com/office/powerpoint/2010/main" val="2528502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6267D348-00AD-42A3-B486-B29C5D1632A8}" type="datetimeFigureOut">
              <a:rPr lang="it-IT" smtClean="0"/>
              <a:t>05/05/2016</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6FDD977F-B88C-47D9-898D-DE37CCEAA57E}" type="slidenum">
              <a:rPr lang="it-IT" smtClean="0"/>
              <a:t>‹N›</a:t>
            </a:fld>
            <a:endParaRPr lang="it-IT"/>
          </a:p>
        </p:txBody>
      </p:sp>
    </p:spTree>
    <p:extLst>
      <p:ext uri="{BB962C8B-B14F-4D97-AF65-F5344CB8AC3E}">
        <p14:creationId xmlns:p14="http://schemas.microsoft.com/office/powerpoint/2010/main" val="2985207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7D348-00AD-42A3-B486-B29C5D1632A8}" type="datetimeFigureOut">
              <a:rPr lang="it-IT" smtClean="0"/>
              <a:t>05/05/2016</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6FDD977F-B88C-47D9-898D-DE37CCEAA57E}" type="slidenum">
              <a:rPr lang="it-IT" smtClean="0"/>
              <a:t>‹N›</a:t>
            </a:fld>
            <a:endParaRPr lang="it-IT"/>
          </a:p>
        </p:txBody>
      </p:sp>
    </p:spTree>
    <p:extLst>
      <p:ext uri="{BB962C8B-B14F-4D97-AF65-F5344CB8AC3E}">
        <p14:creationId xmlns:p14="http://schemas.microsoft.com/office/powerpoint/2010/main" val="3134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smtClean="0"/>
              <a:t>Fare clic per modificare lo stile del titolo</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267D348-00AD-42A3-B486-B29C5D1632A8}" type="datetimeFigureOut">
              <a:rPr lang="it-IT" smtClean="0"/>
              <a:t>05/05/2016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DD977F-B88C-47D9-898D-DE37CCEAA57E}" type="slidenum">
              <a:rPr lang="it-IT" smtClean="0"/>
              <a:t>‹N›</a:t>
            </a:fld>
            <a:endParaRPr lang="it-IT"/>
          </a:p>
        </p:txBody>
      </p:sp>
    </p:spTree>
    <p:extLst>
      <p:ext uri="{BB962C8B-B14F-4D97-AF65-F5344CB8AC3E}">
        <p14:creationId xmlns:p14="http://schemas.microsoft.com/office/powerpoint/2010/main" val="48144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6267D348-00AD-42A3-B486-B29C5D1632A8}" type="datetimeFigureOut">
              <a:rPr lang="it-IT" smtClean="0"/>
              <a:t>05/05/2016</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6FDD977F-B88C-47D9-898D-DE37CCEAA57E}" type="slidenum">
              <a:rPr lang="it-IT" smtClean="0"/>
              <a:t>‹N›</a:t>
            </a:fld>
            <a:endParaRPr lang="it-IT"/>
          </a:p>
        </p:txBody>
      </p:sp>
    </p:spTree>
    <p:extLst>
      <p:ext uri="{BB962C8B-B14F-4D97-AF65-F5344CB8AC3E}">
        <p14:creationId xmlns:p14="http://schemas.microsoft.com/office/powerpoint/2010/main" val="915920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67D348-00AD-42A3-B486-B29C5D1632A8}" type="datetimeFigureOut">
              <a:rPr lang="it-IT" smtClean="0"/>
              <a:t>05/05/2016</a:t>
            </a:fld>
            <a:endParaRPr lang="it-IT"/>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FDD977F-B88C-47D9-898D-DE37CCEAA57E}" type="slidenum">
              <a:rPr lang="it-IT" smtClean="0"/>
              <a:t>‹N›</a:t>
            </a:fld>
            <a:endParaRPr lang="it-IT"/>
          </a:p>
        </p:txBody>
      </p:sp>
    </p:spTree>
    <p:extLst>
      <p:ext uri="{BB962C8B-B14F-4D97-AF65-F5344CB8AC3E}">
        <p14:creationId xmlns:p14="http://schemas.microsoft.com/office/powerpoint/2010/main" val="3180868547"/>
      </p:ext>
    </p:extLst>
  </p:cSld>
  <p:clrMap bg1="lt1" tx1="dk1" bg2="lt2" tx2="dk2" accent1="accent1" accent2="accent2" accent3="accent3" accent4="accent4" accent5="accent5" accent6="accent6" hlink="hlink" folHlink="folHlink"/>
  <p:sldLayoutIdLst>
    <p:sldLayoutId id="2147484004" r:id="rId1"/>
    <p:sldLayoutId id="2147484005" r:id="rId2"/>
    <p:sldLayoutId id="2147484006" r:id="rId3"/>
    <p:sldLayoutId id="2147484007" r:id="rId4"/>
    <p:sldLayoutId id="2147484008" r:id="rId5"/>
    <p:sldLayoutId id="2147484009" r:id="rId6"/>
    <p:sldLayoutId id="2147484010" r:id="rId7"/>
    <p:sldLayoutId id="2147484011" r:id="rId8"/>
    <p:sldLayoutId id="2147484012" r:id="rId9"/>
    <p:sldLayoutId id="2147484013" r:id="rId10"/>
    <p:sldLayoutId id="2147484014" r:id="rId11"/>
    <p:sldLayoutId id="2147484015" r:id="rId12"/>
    <p:sldLayoutId id="2147484016" r:id="rId13"/>
    <p:sldLayoutId id="2147484017" r:id="rId14"/>
    <p:sldLayoutId id="2147484018" r:id="rId15"/>
    <p:sldLayoutId id="214748401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chart" Target="../charts/chart12.xml"/><Relationship Id="rId4" Type="http://schemas.openxmlformats.org/officeDocument/2006/relationships/chart" Target="../charts/chart11.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chart" Target="../charts/chart13.xml"/></Relationships>
</file>

<file path=ppt/slides/_rels/slide13.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chart" Target="../charts/char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chart" Target="../charts/char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chart" Target="../charts/chart2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chart" Target="../charts/char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faccia-e-scritte-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6683" y="1606084"/>
            <a:ext cx="2133600" cy="1059180"/>
          </a:xfrm>
          <a:prstGeom prst="rect">
            <a:avLst/>
          </a:prstGeom>
          <a:noFill/>
          <a:ln w="9525">
            <a:noFill/>
            <a:miter lim="800000"/>
            <a:headEnd/>
            <a:tailEnd/>
          </a:ln>
        </p:spPr>
      </p:pic>
      <p:grpSp>
        <p:nvGrpSpPr>
          <p:cNvPr id="6" name="Gruppo 5"/>
          <p:cNvGrpSpPr/>
          <p:nvPr/>
        </p:nvGrpSpPr>
        <p:grpSpPr>
          <a:xfrm>
            <a:off x="2058051" y="3346384"/>
            <a:ext cx="6419164" cy="1081239"/>
            <a:chOff x="1987422" y="5502943"/>
            <a:chExt cx="6419164" cy="1081239"/>
          </a:xfrm>
        </p:grpSpPr>
        <p:pic>
          <p:nvPicPr>
            <p:cNvPr id="1027" name="Immagine 62" descr="Logo Consiglio colori"/>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1845" y="5821261"/>
              <a:ext cx="1718160" cy="5413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magine 63" descr="logo  consult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37012" y="5642744"/>
              <a:ext cx="1128330" cy="728714"/>
            </a:xfrm>
            <a:prstGeom prst="rect">
              <a:avLst/>
            </a:prstGeom>
            <a:noFill/>
            <a:extLst>
              <a:ext uri="{909E8E84-426E-40DD-AFC4-6F175D3DCCD1}">
                <a14:hiddenFill xmlns:a14="http://schemas.microsoft.com/office/drawing/2010/main">
                  <a:solidFill>
                    <a:srgbClr val="FFFFFF"/>
                  </a:solidFill>
                </a14:hiddenFill>
              </a:ext>
            </a:extLst>
          </p:spPr>
        </p:pic>
        <p:pic>
          <p:nvPicPr>
            <p:cNvPr id="1025" name="Immagine 102" descr="logo consulta giovani"/>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6930" y="5502943"/>
              <a:ext cx="859656" cy="85965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4"/>
            <p:cNvSpPr>
              <a:spLocks noChangeArrowheads="1"/>
            </p:cNvSpPr>
            <p:nvPr/>
          </p:nvSpPr>
          <p:spPr bwMode="auto">
            <a:xfrm>
              <a:off x="1987422" y="5999407"/>
              <a:ext cx="152896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rgbClr val="4F81BD"/>
                  </a:solidFill>
                  <a:effectLst/>
                  <a:latin typeface="Cambria" panose="02040503050406030204" pitchFamily="18" charset="0"/>
                  <a:ea typeface="Times New Roman" panose="02020603050405020304" pitchFamily="18" charset="0"/>
                  <a:cs typeface="Times New Roman" panose="02020603050405020304" pitchFamily="18" charset="0"/>
                </a:rPr>
                <a:t>Patrocinio di:</a:t>
              </a:r>
              <a:endParaRPr kumimoji="0" lang="it-IT" altLang="it-IT" sz="1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it-IT" altLang="it-IT" sz="1600" b="0" i="0" u="none" strike="noStrike" cap="none" normalizeH="0" baseline="0" dirty="0" smtClean="0">
                <a:ln>
                  <a:noFill/>
                </a:ln>
                <a:solidFill>
                  <a:schemeClr val="tx1"/>
                </a:solidFill>
                <a:effectLst/>
                <a:latin typeface="Arial" panose="020B0604020202020204" pitchFamily="34" charset="0"/>
              </a:endParaRPr>
            </a:p>
          </p:txBody>
        </p:sp>
      </p:grpSp>
      <p:sp>
        <p:nvSpPr>
          <p:cNvPr id="10" name="Rectangle 5"/>
          <p:cNvSpPr>
            <a:spLocks noChangeArrowheads="1"/>
          </p:cNvSpPr>
          <p:nvPr/>
        </p:nvSpPr>
        <p:spPr bwMode="auto">
          <a:xfrm>
            <a:off x="0" y="822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1" name="Rectangle 6"/>
          <p:cNvSpPr>
            <a:spLocks noChangeArrowheads="1"/>
          </p:cNvSpPr>
          <p:nvPr/>
        </p:nvSpPr>
        <p:spPr bwMode="auto">
          <a:xfrm>
            <a:off x="0" y="1363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12" name="Rectangle 7"/>
          <p:cNvSpPr>
            <a:spLocks noChangeArrowheads="1"/>
          </p:cNvSpPr>
          <p:nvPr/>
        </p:nvSpPr>
        <p:spPr bwMode="auto">
          <a:xfrm>
            <a:off x="0" y="1943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3074" name="Immagin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03311" y="154169"/>
            <a:ext cx="868363" cy="731838"/>
          </a:xfrm>
          <a:prstGeom prst="rect">
            <a:avLst/>
          </a:prstGeom>
          <a:noFill/>
          <a:extLst>
            <a:ext uri="{909E8E84-426E-40DD-AFC4-6F175D3DCCD1}">
              <a14:hiddenFill xmlns:a14="http://schemas.microsoft.com/office/drawing/2010/main">
                <a:solidFill>
                  <a:srgbClr val="FFFFFF"/>
                </a:solidFill>
              </a14:hiddenFill>
            </a:ext>
          </a:extLst>
        </p:spPr>
      </p:pic>
      <p:pic>
        <p:nvPicPr>
          <p:cNvPr id="3073" name="Immagin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63898" y="217141"/>
            <a:ext cx="1112838" cy="5635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smtClean="0">
                <a:ln>
                  <a:noFill/>
                </a:ln>
                <a:solidFill>
                  <a:srgbClr val="3366FF"/>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it-IT" altLang="it-IT" sz="1800" b="0" i="0" u="none" strike="noStrike" cap="none" normalizeH="0" baseline="0" smtClean="0">
              <a:ln>
                <a:noFill/>
              </a:ln>
              <a:solidFill>
                <a:schemeClr val="tx1"/>
              </a:solidFill>
              <a:effectLst/>
              <a:latin typeface="Arial" panose="020B0604020202020204" pitchFamily="34" charset="0"/>
            </a:endParaRPr>
          </a:p>
        </p:txBody>
      </p:sp>
      <p:sp>
        <p:nvSpPr>
          <p:cNvPr id="3" name="Rectangle 4"/>
          <p:cNvSpPr>
            <a:spLocks noChangeArrowheads="1"/>
          </p:cNvSpPr>
          <p:nvPr/>
        </p:nvSpPr>
        <p:spPr bwMode="auto">
          <a:xfrm>
            <a:off x="0" y="1189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altLang="it-IT" sz="1100" b="0" i="0" u="none" strike="noStrike" cap="none" normalizeH="0" baseline="0" dirty="0" smtClean="0">
                <a:ln>
                  <a:noFill/>
                </a:ln>
                <a:solidFill>
                  <a:srgbClr val="3366FF"/>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it-IT" altLang="it-IT"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5"/>
          <p:cNvSpPr>
            <a:spLocks noChangeArrowheads="1"/>
          </p:cNvSpPr>
          <p:nvPr/>
        </p:nvSpPr>
        <p:spPr bwMode="auto">
          <a:xfrm>
            <a:off x="1843549" y="368209"/>
            <a:ext cx="684816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600" b="1" i="0" u="none" strike="noStrike" cap="none" normalizeH="0" baseline="0" dirty="0" smtClean="0">
                <a:ln>
                  <a:noFill/>
                </a:ln>
                <a:solidFill>
                  <a:srgbClr val="3366FF"/>
                </a:solidFill>
                <a:effectLst/>
                <a:latin typeface="Calibri" panose="020F0502020204030204" pitchFamily="34" charset="0"/>
                <a:ea typeface="Calibri" panose="020F0502020204030204" pitchFamily="34" charset="0"/>
                <a:cs typeface="Times New Roman" panose="02020603050405020304" pitchFamily="18" charset="0"/>
              </a:rPr>
              <a:t>FEDERAZIONE  ITALIANA DONNE ARTI PROFESSIONI</a:t>
            </a:r>
            <a:r>
              <a:rPr kumimoji="0" lang="it-IT" altLang="it-IT" sz="1600" b="1" i="0" u="none" strike="noStrike" cap="none" normalizeH="0" baseline="0" dirty="0" smtClean="0">
                <a:ln>
                  <a:noFill/>
                </a:ln>
                <a:solidFill>
                  <a:srgbClr val="3366FF"/>
                </a:solidFill>
                <a:effectLst/>
                <a:latin typeface="Bodoni MT" panose="02070603080606020203" pitchFamily="18" charset="0"/>
                <a:ea typeface="Calibri" panose="020F0502020204030204" pitchFamily="34" charset="0"/>
                <a:cs typeface="Times New Roman" panose="02020603050405020304" pitchFamily="18" charset="0"/>
              </a:rPr>
              <a:t> AFFARI</a:t>
            </a:r>
            <a:endParaRPr kumimoji="0" lang="it-IT" altLang="it-IT"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it-IT" sz="1600" b="0" i="0" u="none" strike="noStrike" cap="none" normalizeH="0" baseline="0" dirty="0" smtClean="0">
                <a:ln>
                  <a:noFill/>
                </a:ln>
                <a:solidFill>
                  <a:srgbClr val="3366FF"/>
                </a:solidFill>
                <a:effectLst/>
                <a:latin typeface="Calibri" panose="020F0502020204030204" pitchFamily="34" charset="0"/>
                <a:ea typeface="Calibri" panose="020F0502020204030204" pitchFamily="34" charset="0"/>
                <a:cs typeface="Times New Roman" panose="02020603050405020304" pitchFamily="18" charset="0"/>
              </a:rPr>
              <a:t>INTERNATIONAL FEDERATION OF BUSINESS AND PROFESSIONAL WOMEN</a:t>
            </a:r>
            <a:endParaRPr kumimoji="0" lang="it-IT" altLang="it-IT"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600" b="0" i="0" u="none" strike="noStrike" cap="none" normalizeH="0" baseline="0" dirty="0" smtClean="0">
                <a:ln>
                  <a:noFill/>
                </a:ln>
                <a:solidFill>
                  <a:srgbClr val="3366FF"/>
                </a:solidFill>
                <a:effectLst/>
                <a:latin typeface="Calibri" panose="020F0502020204030204" pitchFamily="34" charset="0"/>
                <a:ea typeface="Calibri" panose="020F0502020204030204" pitchFamily="34" charset="0"/>
                <a:cs typeface="Times New Roman" panose="02020603050405020304" pitchFamily="18" charset="0"/>
              </a:rPr>
              <a:t>DISTRETTO NORD OVEST</a:t>
            </a:r>
            <a:endParaRPr kumimoji="0" lang="it-IT" altLang="it-IT" sz="1600" b="0" i="0" u="none" strike="noStrike" cap="none" normalizeH="0" baseline="0" dirty="0" smtClean="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600" b="1" i="0" u="none" strike="noStrike" cap="none" normalizeH="0" baseline="0" dirty="0" smtClean="0">
                <a:ln>
                  <a:noFill/>
                </a:ln>
                <a:solidFill>
                  <a:srgbClr val="3366FF"/>
                </a:solidFill>
                <a:effectLst/>
                <a:latin typeface="Calibri" panose="020F0502020204030204" pitchFamily="34" charset="0"/>
                <a:ea typeface="Calibri" panose="020F0502020204030204" pitchFamily="34" charset="0"/>
                <a:cs typeface="Times New Roman" panose="02020603050405020304" pitchFamily="18" charset="0"/>
              </a:rPr>
              <a:t>SEZIONE TORINO VALSUSA – SEZIONE TORINO – SEZIONE TORINO EST</a:t>
            </a:r>
            <a:endParaRPr kumimoji="0" lang="it-IT" altLang="it-IT" sz="1600" b="0" i="0" u="none" strike="noStrike" cap="none" normalizeH="0" baseline="0" dirty="0" smtClean="0">
              <a:ln>
                <a:noFill/>
              </a:ln>
              <a:solidFill>
                <a:schemeClr val="tx1"/>
              </a:solidFill>
              <a:effectLst/>
              <a:latin typeface="Arial" panose="020B0604020202020204" pitchFamily="34" charset="0"/>
            </a:endParaRPr>
          </a:p>
        </p:txBody>
      </p:sp>
      <p:sp>
        <p:nvSpPr>
          <p:cNvPr id="13" name="Rettangolo 12"/>
          <p:cNvSpPr/>
          <p:nvPr/>
        </p:nvSpPr>
        <p:spPr>
          <a:xfrm>
            <a:off x="2449547" y="2624221"/>
            <a:ext cx="6096000" cy="754758"/>
          </a:xfrm>
          <a:prstGeom prst="rect">
            <a:avLst/>
          </a:prstGeom>
        </p:spPr>
        <p:txBody>
          <a:bodyPr>
            <a:spAutoFit/>
          </a:bodyPr>
          <a:lstStyle/>
          <a:p>
            <a:pPr algn="ctr">
              <a:lnSpc>
                <a:spcPct val="107000"/>
              </a:lnSpc>
              <a:spcAft>
                <a:spcPts val="800"/>
              </a:spcAft>
            </a:pPr>
            <a:r>
              <a:rPr lang="it-IT" b="1" dirty="0" err="1">
                <a:latin typeface="Arial" panose="020B0604020202020204" pitchFamily="34" charset="0"/>
                <a:ea typeface="Calibri" panose="020F0502020204030204" pitchFamily="34" charset="0"/>
                <a:cs typeface="Times New Roman" panose="02020603050405020304" pitchFamily="18" charset="0"/>
              </a:rPr>
              <a:t>Progetto</a:t>
            </a:r>
            <a:r>
              <a:rPr lang="it-IT" b="1" i="1" dirty="0" err="1">
                <a:latin typeface="Arial" panose="020B0604020202020204" pitchFamily="34" charset="0"/>
                <a:ea typeface="Calibri" panose="020F0502020204030204" pitchFamily="34" charset="0"/>
                <a:cs typeface="Times New Roman" panose="02020603050405020304" pitchFamily="18" charset="0"/>
              </a:rPr>
              <a:t>“Antialcolismo</a:t>
            </a:r>
            <a:r>
              <a:rPr lang="it-IT" b="1" i="1" dirty="0">
                <a:latin typeface="Arial" panose="020B0604020202020204" pitchFamily="34" charset="0"/>
                <a:ea typeface="Calibri" panose="020F0502020204030204" pitchFamily="34" charset="0"/>
                <a:cs typeface="Times New Roman" panose="02020603050405020304" pitchFamily="18" charset="0"/>
              </a:rPr>
              <a:t> giovanile”</a:t>
            </a:r>
            <a:endParaRPr lang="it-IT" sz="12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tabLst>
                <a:tab pos="90170" algn="l"/>
              </a:tabLst>
            </a:pPr>
            <a:r>
              <a:rPr lang="it-IT" sz="1600" b="1" dirty="0">
                <a:latin typeface="Arial" panose="020B0604020202020204" pitchFamily="34" charset="0"/>
                <a:ea typeface="Calibri" panose="020F0502020204030204" pitchFamily="34" charset="0"/>
                <a:cs typeface="Times New Roman" panose="02020603050405020304" pitchFamily="18" charset="0"/>
              </a:rPr>
              <a:t>Anno scolastico 2015-2016</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ttangolo 13"/>
          <p:cNvSpPr/>
          <p:nvPr/>
        </p:nvSpPr>
        <p:spPr>
          <a:xfrm>
            <a:off x="1843549" y="4444022"/>
            <a:ext cx="7095521" cy="388696"/>
          </a:xfrm>
          <a:prstGeom prst="rect">
            <a:avLst/>
          </a:prstGeom>
        </p:spPr>
        <p:txBody>
          <a:bodyPr wrap="square">
            <a:spAutoFit/>
          </a:bodyPr>
          <a:lstStyle/>
          <a:p>
            <a:pPr algn="ctr">
              <a:lnSpc>
                <a:spcPct val="107000"/>
              </a:lnSpc>
              <a:spcAft>
                <a:spcPts val="0"/>
              </a:spcAft>
            </a:pPr>
            <a:r>
              <a:rPr lang="it-IT" dirty="0">
                <a:latin typeface="Calibri" panose="020F0502020204030204" pitchFamily="34" charset="0"/>
                <a:ea typeface="Calibri" panose="020F0502020204030204" pitchFamily="34" charset="0"/>
                <a:cs typeface="Arial" panose="020B0604020202020204" pitchFamily="34" charset="0"/>
              </a:rPr>
              <a:t>Coordinatrici del progetto</a:t>
            </a:r>
            <a:r>
              <a:rPr lang="it-IT" dirty="0" smtClean="0">
                <a:latin typeface="Calibri" panose="020F0502020204030204" pitchFamily="34" charset="0"/>
                <a:ea typeface="Calibri" panose="020F0502020204030204" pitchFamily="34" charset="0"/>
                <a:cs typeface="Arial" panose="020B0604020202020204" pitchFamily="34" charset="0"/>
              </a:rPr>
              <a:t>: </a:t>
            </a:r>
            <a:r>
              <a:rPr lang="it-IT" b="1" dirty="0" smtClean="0">
                <a:latin typeface="Calibri" panose="020F0502020204030204" pitchFamily="34" charset="0"/>
                <a:ea typeface="Calibri" panose="020F0502020204030204" pitchFamily="34" charset="0"/>
                <a:cs typeface="Arial" panose="020B0604020202020204" pitchFamily="34" charset="0"/>
              </a:rPr>
              <a:t>Gabriella </a:t>
            </a:r>
            <a:r>
              <a:rPr lang="it-IT" b="1" dirty="0">
                <a:latin typeface="Calibri" panose="020F0502020204030204" pitchFamily="34" charset="0"/>
                <a:ea typeface="Calibri" panose="020F0502020204030204" pitchFamily="34" charset="0"/>
                <a:cs typeface="Arial" panose="020B0604020202020204" pitchFamily="34" charset="0"/>
              </a:rPr>
              <a:t>Assirelli e Floriana </a:t>
            </a:r>
            <a:r>
              <a:rPr lang="it-IT" b="1" dirty="0" err="1">
                <a:latin typeface="Calibri" panose="020F0502020204030204" pitchFamily="34" charset="0"/>
                <a:ea typeface="Calibri" panose="020F0502020204030204" pitchFamily="34" charset="0"/>
                <a:cs typeface="Arial" panose="020B0604020202020204" pitchFamily="34" charset="0"/>
              </a:rPr>
              <a:t>Fontolan</a:t>
            </a:r>
            <a:endParaRPr lang="it-IT"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ttangolo 14"/>
          <p:cNvSpPr/>
          <p:nvPr/>
        </p:nvSpPr>
        <p:spPr>
          <a:xfrm>
            <a:off x="647700" y="5001954"/>
            <a:ext cx="11137900" cy="1162562"/>
          </a:xfrm>
          <a:prstGeom prst="rect">
            <a:avLst/>
          </a:prstGeom>
        </p:spPr>
        <p:txBody>
          <a:bodyPr wrap="square">
            <a:spAutoFit/>
          </a:bodyPr>
          <a:lstStyle/>
          <a:p>
            <a:pPr>
              <a:lnSpc>
                <a:spcPct val="107000"/>
              </a:lnSpc>
              <a:spcAft>
                <a:spcPts val="0"/>
              </a:spcAft>
            </a:pPr>
            <a:r>
              <a:rPr lang="it-IT" dirty="0" smtClean="0">
                <a:latin typeface="Calibri" panose="020F0502020204030204" pitchFamily="34" charset="0"/>
                <a:ea typeface="Calibri" panose="020F0502020204030204" pitchFamily="34" charset="0"/>
                <a:cs typeface="Times New Roman" panose="02020603050405020304" pitchFamily="18" charset="0"/>
              </a:rPr>
              <a:t>Analisi e sintesi dei risultati:  </a:t>
            </a:r>
            <a:r>
              <a:rPr lang="it-IT" b="1" dirty="0" smtClean="0">
                <a:latin typeface="Calibri" panose="020F0502020204030204" pitchFamily="34" charset="0"/>
                <a:ea typeface="Calibri" panose="020F0502020204030204" pitchFamily="34" charset="0"/>
                <a:cs typeface="Times New Roman" panose="02020603050405020304" pitchFamily="18" charset="0"/>
              </a:rPr>
              <a:t>Silvia </a:t>
            </a:r>
            <a:r>
              <a:rPr lang="it-IT" b="1" dirty="0">
                <a:latin typeface="Calibri" panose="020F0502020204030204" pitchFamily="34" charset="0"/>
                <a:ea typeface="Calibri" panose="020F0502020204030204" pitchFamily="34" charset="0"/>
                <a:cs typeface="Times New Roman" panose="02020603050405020304" pitchFamily="18" charset="0"/>
              </a:rPr>
              <a:t>Pilutti </a:t>
            </a:r>
            <a:r>
              <a:rPr lang="it-IT" dirty="0">
                <a:latin typeface="Calibri" panose="020F0502020204030204" pitchFamily="34" charset="0"/>
                <a:ea typeface="Calibri" panose="020F0502020204030204" pitchFamily="34" charset="0"/>
                <a:cs typeface="Times New Roman" panose="02020603050405020304" pitchFamily="18" charset="0"/>
              </a:rPr>
              <a:t>– Prospettive ricerca socio-economica s.a.s</a:t>
            </a:r>
            <a:r>
              <a:rPr lang="it-IT"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endParaRPr lang="it-IT" sz="1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it-IT" dirty="0" smtClean="0">
                <a:latin typeface="Calibri" panose="020F0502020204030204" pitchFamily="34" charset="0"/>
                <a:ea typeface="Calibri" panose="020F0502020204030204" pitchFamily="34" charset="0"/>
                <a:cs typeface="Times New Roman" panose="02020603050405020304" pitchFamily="18" charset="0"/>
              </a:rPr>
              <a:t>Con la collaborazione di: </a:t>
            </a:r>
            <a:r>
              <a:rPr lang="it-IT" b="1" dirty="0" smtClean="0">
                <a:latin typeface="Calibri" panose="020F0502020204030204" pitchFamily="34" charset="0"/>
                <a:ea typeface="Calibri" panose="020F0502020204030204" pitchFamily="34" charset="0"/>
                <a:cs typeface="Times New Roman" panose="02020603050405020304" pitchFamily="18" charset="0"/>
              </a:rPr>
              <a:t>Roberto </a:t>
            </a:r>
            <a:r>
              <a:rPr lang="it-IT" b="1" dirty="0">
                <a:latin typeface="Calibri" panose="020F0502020204030204" pitchFamily="34" charset="0"/>
                <a:ea typeface="Calibri" panose="020F0502020204030204" pitchFamily="34" charset="0"/>
                <a:cs typeface="Times New Roman" panose="02020603050405020304" pitchFamily="18" charset="0"/>
              </a:rPr>
              <a:t>Di Monaco </a:t>
            </a:r>
            <a:r>
              <a:rPr lang="it-IT" dirty="0">
                <a:latin typeface="Calibri" panose="020F0502020204030204" pitchFamily="34" charset="0"/>
                <a:ea typeface="Calibri" panose="020F0502020204030204" pitchFamily="34" charset="0"/>
                <a:cs typeface="Times New Roman" panose="02020603050405020304" pitchFamily="18" charset="0"/>
              </a:rPr>
              <a:t>– Università di Torino, Dipartimento di Culture, politica e società e </a:t>
            </a:r>
            <a:r>
              <a:rPr lang="it-IT" dirty="0" smtClean="0">
                <a:latin typeface="Calibri" panose="020F0502020204030204" pitchFamily="34" charset="0"/>
                <a:ea typeface="Calibri" panose="020F0502020204030204" pitchFamily="34" charset="0"/>
                <a:cs typeface="Times New Roman" panose="02020603050405020304" pitchFamily="18" charset="0"/>
              </a:rPr>
              <a:t>		          </a:t>
            </a:r>
            <a:r>
              <a:rPr lang="it-IT" b="1" dirty="0" smtClean="0">
                <a:latin typeface="Calibri" panose="020F0502020204030204" pitchFamily="34" charset="0"/>
                <a:ea typeface="Calibri" panose="020F0502020204030204" pitchFamily="34" charset="0"/>
                <a:cs typeface="Times New Roman" panose="02020603050405020304" pitchFamily="18" charset="0"/>
              </a:rPr>
              <a:t>Caterina </a:t>
            </a:r>
            <a:r>
              <a:rPr lang="it-IT" b="1" dirty="0">
                <a:latin typeface="Calibri" panose="020F0502020204030204" pitchFamily="34" charset="0"/>
                <a:ea typeface="Calibri" panose="020F0502020204030204" pitchFamily="34" charset="0"/>
                <a:cs typeface="Times New Roman" panose="02020603050405020304" pitchFamily="18" charset="0"/>
              </a:rPr>
              <a:t>Puglisi </a:t>
            </a:r>
            <a:r>
              <a:rPr lang="it-IT" dirty="0">
                <a:latin typeface="Calibri" panose="020F0502020204030204" pitchFamily="34" charset="0"/>
                <a:ea typeface="Calibri" panose="020F0502020204030204" pitchFamily="34" charset="0"/>
                <a:cs typeface="Times New Roman" panose="02020603050405020304" pitchFamily="18" charset="0"/>
              </a:rPr>
              <a:t>– tirocinante dell’Università di Torino, presso </a:t>
            </a:r>
            <a:r>
              <a:rPr lang="it-IT" dirty="0" err="1">
                <a:latin typeface="Calibri" panose="020F0502020204030204" pitchFamily="34" charset="0"/>
                <a:ea typeface="Calibri" panose="020F0502020204030204" pitchFamily="34" charset="0"/>
                <a:cs typeface="Times New Roman" panose="02020603050405020304" pitchFamily="18" charset="0"/>
              </a:rPr>
              <a:t>Fidapa</a:t>
            </a:r>
            <a:r>
              <a:rPr lang="it-IT" dirty="0">
                <a:latin typeface="Calibri" panose="020F0502020204030204" pitchFamily="34" charset="0"/>
                <a:ea typeface="Calibri" panose="020F0502020204030204" pitchFamily="34" charset="0"/>
                <a:cs typeface="Times New Roman" panose="02020603050405020304" pitchFamily="18" charset="0"/>
              </a:rPr>
              <a:t>)</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41022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p:cNvGraphicFramePr>
            <a:graphicFrameLocks/>
          </p:cNvGraphicFramePr>
          <p:nvPr>
            <p:extLst>
              <p:ext uri="{D42A27DB-BD31-4B8C-83A1-F6EECF244321}">
                <p14:modId xmlns:p14="http://schemas.microsoft.com/office/powerpoint/2010/main" val="2432285107"/>
              </p:ext>
            </p:extLst>
          </p:nvPr>
        </p:nvGraphicFramePr>
        <p:xfrm>
          <a:off x="2070100" y="1023444"/>
          <a:ext cx="6946900" cy="4183556"/>
        </p:xfrm>
        <a:graphic>
          <a:graphicData uri="http://schemas.openxmlformats.org/drawingml/2006/chart">
            <c:chart xmlns:c="http://schemas.openxmlformats.org/drawingml/2006/chart" xmlns:r="http://schemas.openxmlformats.org/officeDocument/2006/relationships" r:id="rId3"/>
          </a:graphicData>
        </a:graphic>
      </p:graphicFrame>
      <p:sp>
        <p:nvSpPr>
          <p:cNvPr id="5" name="Titolo 3"/>
          <p:cNvSpPr txBox="1">
            <a:spLocks/>
          </p:cNvSpPr>
          <p:nvPr/>
        </p:nvSpPr>
        <p:spPr>
          <a:xfrm>
            <a:off x="512502" y="111610"/>
            <a:ext cx="6273800" cy="4826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000" b="1" dirty="0" smtClean="0"/>
              <a:t>Abitudine al bere e atteggiamento della famiglia?</a:t>
            </a:r>
            <a:endParaRPr lang="it-IT" sz="2000" b="1" dirty="0"/>
          </a:p>
        </p:txBody>
      </p:sp>
      <p:grpSp>
        <p:nvGrpSpPr>
          <p:cNvPr id="13" name="Gruppo 12"/>
          <p:cNvGrpSpPr/>
          <p:nvPr/>
        </p:nvGrpSpPr>
        <p:grpSpPr>
          <a:xfrm>
            <a:off x="8502650" y="3781424"/>
            <a:ext cx="2814889" cy="917503"/>
            <a:chOff x="6572250" y="3832224"/>
            <a:chExt cx="2814889" cy="917503"/>
          </a:xfrm>
        </p:grpSpPr>
        <p:sp>
          <p:nvSpPr>
            <p:cNvPr id="6" name="Freccia a destra 5"/>
            <p:cNvSpPr/>
            <p:nvPr/>
          </p:nvSpPr>
          <p:spPr>
            <a:xfrm>
              <a:off x="6572250" y="4114800"/>
              <a:ext cx="1028700" cy="355600"/>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12" name="Gruppo 11"/>
            <p:cNvGrpSpPr/>
            <p:nvPr/>
          </p:nvGrpSpPr>
          <p:grpSpPr>
            <a:xfrm>
              <a:off x="7787957" y="3832224"/>
              <a:ext cx="1599182" cy="917503"/>
              <a:chOff x="7787957" y="3667124"/>
              <a:chExt cx="1599182" cy="917503"/>
            </a:xfrm>
          </p:grpSpPr>
          <p:pic>
            <p:nvPicPr>
              <p:cNvPr id="8" name="Immagine 7"/>
              <p:cNvPicPr>
                <a:picLocks noChangeAspect="1"/>
              </p:cNvPicPr>
              <p:nvPr/>
            </p:nvPicPr>
            <p:blipFill>
              <a:blip r:embed="rId4">
                <a:clrChange>
                  <a:clrFrom>
                    <a:srgbClr val="FFFFFF"/>
                  </a:clrFrom>
                  <a:clrTo>
                    <a:srgbClr val="FFFFFF">
                      <a:alpha val="0"/>
                    </a:srgbClr>
                  </a:clrTo>
                </a:clrChange>
              </a:blip>
              <a:stretch>
                <a:fillRect/>
              </a:stretch>
            </p:blipFill>
            <p:spPr>
              <a:xfrm>
                <a:off x="7787957" y="3667124"/>
                <a:ext cx="542405" cy="917503"/>
              </a:xfrm>
              <a:prstGeom prst="rect">
                <a:avLst/>
              </a:prstGeom>
            </p:spPr>
          </p:pic>
          <p:pic>
            <p:nvPicPr>
              <p:cNvPr id="9" name="Immagine 8"/>
              <p:cNvPicPr>
                <a:picLocks noChangeAspect="1"/>
              </p:cNvPicPr>
              <p:nvPr/>
            </p:nvPicPr>
            <p:blipFill>
              <a:blip r:embed="rId5">
                <a:clrChange>
                  <a:clrFrom>
                    <a:srgbClr val="FFFFFF"/>
                  </a:clrFrom>
                  <a:clrTo>
                    <a:srgbClr val="FFFFFF">
                      <a:alpha val="0"/>
                    </a:srgbClr>
                  </a:clrTo>
                </a:clrChange>
                <a:biLevel thresh="75000"/>
              </a:blip>
              <a:stretch>
                <a:fillRect/>
              </a:stretch>
            </p:blipFill>
            <p:spPr>
              <a:xfrm>
                <a:off x="8526037" y="3691700"/>
                <a:ext cx="514350" cy="889980"/>
              </a:xfrm>
              <a:prstGeom prst="rect">
                <a:avLst/>
              </a:prstGeom>
            </p:spPr>
          </p:pic>
          <p:sp>
            <p:nvSpPr>
              <p:cNvPr id="10" name="CasellaDiTesto 9"/>
              <p:cNvSpPr txBox="1"/>
              <p:nvPr/>
            </p:nvSpPr>
            <p:spPr>
              <a:xfrm>
                <a:off x="7930535" y="4120634"/>
                <a:ext cx="693505" cy="369332"/>
              </a:xfrm>
              <a:prstGeom prst="rect">
                <a:avLst/>
              </a:prstGeom>
              <a:noFill/>
            </p:spPr>
            <p:txBody>
              <a:bodyPr wrap="square" rtlCol="0">
                <a:spAutoFit/>
              </a:bodyPr>
              <a:lstStyle/>
              <a:p>
                <a:r>
                  <a:rPr lang="it-IT" dirty="0" smtClean="0"/>
                  <a:t>39%</a:t>
                </a:r>
                <a:endParaRPr lang="it-IT" dirty="0"/>
              </a:p>
            </p:txBody>
          </p:sp>
          <p:sp>
            <p:nvSpPr>
              <p:cNvPr id="11" name="CasellaDiTesto 10"/>
              <p:cNvSpPr txBox="1"/>
              <p:nvPr/>
            </p:nvSpPr>
            <p:spPr>
              <a:xfrm>
                <a:off x="8693634" y="4120634"/>
                <a:ext cx="693505" cy="369332"/>
              </a:xfrm>
              <a:prstGeom prst="rect">
                <a:avLst/>
              </a:prstGeom>
              <a:noFill/>
            </p:spPr>
            <p:txBody>
              <a:bodyPr wrap="square" rtlCol="0">
                <a:spAutoFit/>
              </a:bodyPr>
              <a:lstStyle/>
              <a:p>
                <a:r>
                  <a:rPr lang="it-IT" b="1" dirty="0" smtClean="0"/>
                  <a:t>45%</a:t>
                </a:r>
                <a:endParaRPr lang="it-IT" b="1" dirty="0"/>
              </a:p>
            </p:txBody>
          </p:sp>
        </p:grpSp>
      </p:grpSp>
      <p:grpSp>
        <p:nvGrpSpPr>
          <p:cNvPr id="16" name="Gruppo 15"/>
          <p:cNvGrpSpPr/>
          <p:nvPr/>
        </p:nvGrpSpPr>
        <p:grpSpPr>
          <a:xfrm>
            <a:off x="5939769" y="3297383"/>
            <a:ext cx="1247744" cy="680183"/>
            <a:chOff x="7776205" y="3667124"/>
            <a:chExt cx="1904921" cy="1015290"/>
          </a:xfrm>
        </p:grpSpPr>
        <p:pic>
          <p:nvPicPr>
            <p:cNvPr id="17" name="Immagine 16"/>
            <p:cNvPicPr>
              <a:picLocks noChangeAspect="1"/>
            </p:cNvPicPr>
            <p:nvPr/>
          </p:nvPicPr>
          <p:blipFill>
            <a:blip r:embed="rId4">
              <a:clrChange>
                <a:clrFrom>
                  <a:srgbClr val="FFFFFF"/>
                </a:clrFrom>
                <a:clrTo>
                  <a:srgbClr val="FFFFFF">
                    <a:alpha val="0"/>
                  </a:srgbClr>
                </a:clrTo>
              </a:clrChange>
            </a:blip>
            <a:stretch>
              <a:fillRect/>
            </a:stretch>
          </p:blipFill>
          <p:spPr>
            <a:xfrm>
              <a:off x="7787957" y="3667124"/>
              <a:ext cx="542405" cy="917503"/>
            </a:xfrm>
            <a:prstGeom prst="rect">
              <a:avLst/>
            </a:prstGeom>
          </p:spPr>
        </p:pic>
        <p:pic>
          <p:nvPicPr>
            <p:cNvPr id="18" name="Immagine 17"/>
            <p:cNvPicPr>
              <a:picLocks noChangeAspect="1"/>
            </p:cNvPicPr>
            <p:nvPr/>
          </p:nvPicPr>
          <p:blipFill>
            <a:blip r:embed="rId5">
              <a:clrChange>
                <a:clrFrom>
                  <a:srgbClr val="FFFFFF"/>
                </a:clrFrom>
                <a:clrTo>
                  <a:srgbClr val="FFFFFF">
                    <a:alpha val="0"/>
                  </a:srgbClr>
                </a:clrTo>
              </a:clrChange>
            </a:blip>
            <a:stretch>
              <a:fillRect/>
            </a:stretch>
          </p:blipFill>
          <p:spPr>
            <a:xfrm>
              <a:off x="8526037" y="3691700"/>
              <a:ext cx="514350" cy="889980"/>
            </a:xfrm>
            <a:prstGeom prst="rect">
              <a:avLst/>
            </a:prstGeom>
          </p:spPr>
        </p:pic>
        <p:sp>
          <p:nvSpPr>
            <p:cNvPr id="19" name="CasellaDiTesto 18"/>
            <p:cNvSpPr txBox="1"/>
            <p:nvPr/>
          </p:nvSpPr>
          <p:spPr>
            <a:xfrm>
              <a:off x="7776205" y="4082054"/>
              <a:ext cx="917428" cy="561780"/>
            </a:xfrm>
            <a:prstGeom prst="rect">
              <a:avLst/>
            </a:prstGeom>
            <a:noFill/>
          </p:spPr>
          <p:txBody>
            <a:bodyPr wrap="square" rtlCol="0">
              <a:spAutoFit/>
            </a:bodyPr>
            <a:lstStyle/>
            <a:p>
              <a:r>
                <a:rPr lang="it-IT" dirty="0" smtClean="0"/>
                <a:t>48%</a:t>
              </a:r>
              <a:endParaRPr lang="it-IT" dirty="0"/>
            </a:p>
          </p:txBody>
        </p:sp>
        <p:sp>
          <p:nvSpPr>
            <p:cNvPr id="20" name="CasellaDiTesto 19"/>
            <p:cNvSpPr txBox="1"/>
            <p:nvPr/>
          </p:nvSpPr>
          <p:spPr>
            <a:xfrm>
              <a:off x="8693635" y="4120634"/>
              <a:ext cx="987491" cy="561780"/>
            </a:xfrm>
            <a:prstGeom prst="rect">
              <a:avLst/>
            </a:prstGeom>
            <a:noFill/>
          </p:spPr>
          <p:txBody>
            <a:bodyPr wrap="square" rtlCol="0">
              <a:spAutoFit/>
            </a:bodyPr>
            <a:lstStyle/>
            <a:p>
              <a:r>
                <a:rPr lang="it-IT" dirty="0" smtClean="0"/>
                <a:t>46%</a:t>
              </a:r>
              <a:endParaRPr lang="it-IT" dirty="0"/>
            </a:p>
          </p:txBody>
        </p:sp>
      </p:grpSp>
      <p:grpSp>
        <p:nvGrpSpPr>
          <p:cNvPr id="45" name="Gruppo 44"/>
          <p:cNvGrpSpPr/>
          <p:nvPr/>
        </p:nvGrpSpPr>
        <p:grpSpPr>
          <a:xfrm>
            <a:off x="241300" y="4540766"/>
            <a:ext cx="2388037" cy="917503"/>
            <a:chOff x="774700" y="4642366"/>
            <a:chExt cx="2388037" cy="917503"/>
          </a:xfrm>
        </p:grpSpPr>
        <p:sp>
          <p:nvSpPr>
            <p:cNvPr id="22" name="Freccia a destra 21"/>
            <p:cNvSpPr/>
            <p:nvPr/>
          </p:nvSpPr>
          <p:spPr>
            <a:xfrm rot="9911018">
              <a:off x="2134037" y="4678157"/>
              <a:ext cx="1028700" cy="355600"/>
            </a:xfrm>
            <a:prstGeom prst="right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3" name="Gruppo 22"/>
            <p:cNvGrpSpPr/>
            <p:nvPr/>
          </p:nvGrpSpPr>
          <p:grpSpPr>
            <a:xfrm>
              <a:off x="774700" y="4642366"/>
              <a:ext cx="1599182" cy="917503"/>
              <a:chOff x="7787957" y="3667124"/>
              <a:chExt cx="1599182" cy="917503"/>
            </a:xfrm>
          </p:grpSpPr>
          <p:pic>
            <p:nvPicPr>
              <p:cNvPr id="24" name="Immagine 23"/>
              <p:cNvPicPr>
                <a:picLocks noChangeAspect="1"/>
              </p:cNvPicPr>
              <p:nvPr/>
            </p:nvPicPr>
            <p:blipFill>
              <a:blip r:embed="rId4"/>
              <a:stretch>
                <a:fillRect/>
              </a:stretch>
            </p:blipFill>
            <p:spPr>
              <a:xfrm>
                <a:off x="7787957" y="3667124"/>
                <a:ext cx="542405" cy="917503"/>
              </a:xfrm>
              <a:prstGeom prst="rect">
                <a:avLst/>
              </a:prstGeom>
            </p:spPr>
          </p:pic>
          <p:pic>
            <p:nvPicPr>
              <p:cNvPr id="25" name="Immagine 24"/>
              <p:cNvPicPr>
                <a:picLocks noChangeAspect="1"/>
              </p:cNvPicPr>
              <p:nvPr/>
            </p:nvPicPr>
            <p:blipFill>
              <a:blip r:embed="rId5"/>
              <a:stretch>
                <a:fillRect/>
              </a:stretch>
            </p:blipFill>
            <p:spPr>
              <a:xfrm>
                <a:off x="8526037" y="3691700"/>
                <a:ext cx="514350" cy="889980"/>
              </a:xfrm>
              <a:prstGeom prst="rect">
                <a:avLst/>
              </a:prstGeom>
            </p:spPr>
          </p:pic>
          <p:sp>
            <p:nvSpPr>
              <p:cNvPr id="26" name="CasellaDiTesto 25"/>
              <p:cNvSpPr txBox="1"/>
              <p:nvPr/>
            </p:nvSpPr>
            <p:spPr>
              <a:xfrm>
                <a:off x="7930535" y="4120634"/>
                <a:ext cx="693505" cy="369332"/>
              </a:xfrm>
              <a:prstGeom prst="rect">
                <a:avLst/>
              </a:prstGeom>
              <a:noFill/>
            </p:spPr>
            <p:txBody>
              <a:bodyPr wrap="square" rtlCol="0">
                <a:spAutoFit/>
              </a:bodyPr>
              <a:lstStyle/>
              <a:p>
                <a:r>
                  <a:rPr lang="it-IT" dirty="0" smtClean="0"/>
                  <a:t>8%</a:t>
                </a:r>
                <a:endParaRPr lang="it-IT" dirty="0"/>
              </a:p>
            </p:txBody>
          </p:sp>
          <p:sp>
            <p:nvSpPr>
              <p:cNvPr id="27" name="CasellaDiTesto 26"/>
              <p:cNvSpPr txBox="1"/>
              <p:nvPr/>
            </p:nvSpPr>
            <p:spPr>
              <a:xfrm>
                <a:off x="8693634" y="4120634"/>
                <a:ext cx="693505" cy="369332"/>
              </a:xfrm>
              <a:prstGeom prst="rect">
                <a:avLst/>
              </a:prstGeom>
              <a:noFill/>
            </p:spPr>
            <p:txBody>
              <a:bodyPr wrap="square" rtlCol="0">
                <a:spAutoFit/>
              </a:bodyPr>
              <a:lstStyle/>
              <a:p>
                <a:r>
                  <a:rPr lang="it-IT" dirty="0" smtClean="0"/>
                  <a:t>13%</a:t>
                </a:r>
                <a:endParaRPr lang="it-IT" dirty="0"/>
              </a:p>
            </p:txBody>
          </p:sp>
        </p:grpSp>
      </p:grpSp>
      <p:grpSp>
        <p:nvGrpSpPr>
          <p:cNvPr id="44" name="Gruppo 43"/>
          <p:cNvGrpSpPr/>
          <p:nvPr/>
        </p:nvGrpSpPr>
        <p:grpSpPr>
          <a:xfrm>
            <a:off x="179789" y="2047705"/>
            <a:ext cx="2500348" cy="917503"/>
            <a:chOff x="713189" y="2149305"/>
            <a:chExt cx="2500348" cy="917503"/>
          </a:xfrm>
        </p:grpSpPr>
        <p:sp>
          <p:nvSpPr>
            <p:cNvPr id="35" name="Freccia a destra 34"/>
            <p:cNvSpPr/>
            <p:nvPr/>
          </p:nvSpPr>
          <p:spPr>
            <a:xfrm rot="10800000">
              <a:off x="2184837" y="2430257"/>
              <a:ext cx="1028700" cy="355600"/>
            </a:xfrm>
            <a:prstGeom prst="rightArrow">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7" name="Immagine 36"/>
            <p:cNvPicPr>
              <a:picLocks noChangeAspect="1"/>
            </p:cNvPicPr>
            <p:nvPr/>
          </p:nvPicPr>
          <p:blipFill>
            <a:blip r:embed="rId4">
              <a:clrChange>
                <a:clrFrom>
                  <a:srgbClr val="FFFFFF"/>
                </a:clrFrom>
                <a:clrTo>
                  <a:srgbClr val="FFFFFF">
                    <a:alpha val="0"/>
                  </a:srgbClr>
                </a:clrTo>
              </a:clrChange>
            </a:blip>
            <a:stretch>
              <a:fillRect/>
            </a:stretch>
          </p:blipFill>
          <p:spPr>
            <a:xfrm>
              <a:off x="713189" y="2149305"/>
              <a:ext cx="542405" cy="917503"/>
            </a:xfrm>
            <a:prstGeom prst="rect">
              <a:avLst/>
            </a:prstGeom>
          </p:spPr>
        </p:pic>
        <p:pic>
          <p:nvPicPr>
            <p:cNvPr id="38" name="Immagine 37"/>
            <p:cNvPicPr>
              <a:picLocks noChangeAspect="1"/>
            </p:cNvPicPr>
            <p:nvPr/>
          </p:nvPicPr>
          <p:blipFill>
            <a:blip r:embed="rId5"/>
            <a:stretch>
              <a:fillRect/>
            </a:stretch>
          </p:blipFill>
          <p:spPr>
            <a:xfrm>
              <a:off x="1451269" y="2173881"/>
              <a:ext cx="514350" cy="889980"/>
            </a:xfrm>
            <a:prstGeom prst="rect">
              <a:avLst/>
            </a:prstGeom>
          </p:spPr>
        </p:pic>
        <p:sp>
          <p:nvSpPr>
            <p:cNvPr id="39" name="CasellaDiTesto 38"/>
            <p:cNvSpPr txBox="1"/>
            <p:nvPr/>
          </p:nvSpPr>
          <p:spPr>
            <a:xfrm>
              <a:off x="908841" y="2602815"/>
              <a:ext cx="693505" cy="369332"/>
            </a:xfrm>
            <a:prstGeom prst="rect">
              <a:avLst/>
            </a:prstGeom>
            <a:noFill/>
          </p:spPr>
          <p:txBody>
            <a:bodyPr wrap="square" rtlCol="0">
              <a:spAutoFit/>
            </a:bodyPr>
            <a:lstStyle/>
            <a:p>
              <a:r>
                <a:rPr lang="it-IT" dirty="0" smtClean="0"/>
                <a:t>52%</a:t>
              </a:r>
              <a:endParaRPr lang="it-IT" dirty="0"/>
            </a:p>
          </p:txBody>
        </p:sp>
        <p:sp>
          <p:nvSpPr>
            <p:cNvPr id="40" name="CasellaDiTesto 39"/>
            <p:cNvSpPr txBox="1"/>
            <p:nvPr/>
          </p:nvSpPr>
          <p:spPr>
            <a:xfrm>
              <a:off x="1618866" y="2602815"/>
              <a:ext cx="693505" cy="369332"/>
            </a:xfrm>
            <a:prstGeom prst="rect">
              <a:avLst/>
            </a:prstGeom>
            <a:noFill/>
          </p:spPr>
          <p:txBody>
            <a:bodyPr wrap="square" rtlCol="0">
              <a:spAutoFit/>
            </a:bodyPr>
            <a:lstStyle/>
            <a:p>
              <a:r>
                <a:rPr lang="it-IT" dirty="0" smtClean="0"/>
                <a:t>67%</a:t>
              </a:r>
              <a:endParaRPr lang="it-IT" dirty="0"/>
            </a:p>
          </p:txBody>
        </p:sp>
      </p:grpSp>
      <p:grpSp>
        <p:nvGrpSpPr>
          <p:cNvPr id="41" name="Gruppo 14"/>
          <p:cNvGrpSpPr>
            <a:grpSpLocks/>
          </p:cNvGrpSpPr>
          <p:nvPr/>
        </p:nvGrpSpPr>
        <p:grpSpPr bwMode="auto">
          <a:xfrm rot="2942710">
            <a:off x="9385665" y="38310"/>
            <a:ext cx="2912353" cy="1937561"/>
            <a:chOff x="6643630" y="1894434"/>
            <a:chExt cx="2911923" cy="1936311"/>
          </a:xfrm>
        </p:grpSpPr>
        <p:sp>
          <p:nvSpPr>
            <p:cNvPr id="42" name="Rettangolo arrotondato 41"/>
            <p:cNvSpPr/>
            <p:nvPr/>
          </p:nvSpPr>
          <p:spPr bwMode="auto">
            <a:xfrm rot="19084935">
              <a:off x="6643630" y="3035138"/>
              <a:ext cx="2911923" cy="795607"/>
            </a:xfrm>
            <a:prstGeom prst="roundRect">
              <a:avLst>
                <a:gd name="adj" fmla="val 23956"/>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smtClean="0">
                  <a:solidFill>
                    <a:srgbClr val="000000"/>
                  </a:solidFill>
                </a:rPr>
                <a:t>La famiglia orienta</a:t>
              </a:r>
            </a:p>
          </p:txBody>
        </p:sp>
        <p:pic>
          <p:nvPicPr>
            <p:cNvPr id="43"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525148">
              <a:off x="8491531" y="1917179"/>
              <a:ext cx="614124" cy="56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 name="Freccia angolare in su 46"/>
          <p:cNvSpPr/>
          <p:nvPr/>
        </p:nvSpPr>
        <p:spPr>
          <a:xfrm rot="5400000">
            <a:off x="4653885" y="5160557"/>
            <a:ext cx="458529" cy="447158"/>
          </a:xfrm>
          <a:prstGeom prst="bentUpArrow">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8" name="CasellaDiTesto 47"/>
          <p:cNvSpPr txBox="1"/>
          <p:nvPr/>
        </p:nvSpPr>
        <p:spPr>
          <a:xfrm>
            <a:off x="5219700" y="5363608"/>
            <a:ext cx="2133600" cy="369332"/>
          </a:xfrm>
          <a:prstGeom prst="rect">
            <a:avLst/>
          </a:prstGeom>
          <a:noFill/>
        </p:spPr>
        <p:txBody>
          <a:bodyPr wrap="square" rtlCol="0">
            <a:spAutoFit/>
          </a:bodyPr>
          <a:lstStyle/>
          <a:p>
            <a:r>
              <a:rPr lang="it-IT" dirty="0" smtClean="0"/>
              <a:t>Ma informano!</a:t>
            </a:r>
            <a:endParaRPr lang="it-IT" dirty="0"/>
          </a:p>
        </p:txBody>
      </p:sp>
      <p:grpSp>
        <p:nvGrpSpPr>
          <p:cNvPr id="49" name="Gruppo 48"/>
          <p:cNvGrpSpPr/>
          <p:nvPr/>
        </p:nvGrpSpPr>
        <p:grpSpPr>
          <a:xfrm>
            <a:off x="8515350" y="2253497"/>
            <a:ext cx="2814889" cy="917503"/>
            <a:chOff x="6572250" y="3832224"/>
            <a:chExt cx="2814889" cy="917503"/>
          </a:xfrm>
        </p:grpSpPr>
        <p:sp>
          <p:nvSpPr>
            <p:cNvPr id="50" name="Freccia a destra 49"/>
            <p:cNvSpPr/>
            <p:nvPr/>
          </p:nvSpPr>
          <p:spPr>
            <a:xfrm>
              <a:off x="6572250" y="4114800"/>
              <a:ext cx="1028700" cy="355600"/>
            </a:xfrm>
            <a:prstGeom prst="rightArrow">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51" name="Gruppo 50"/>
            <p:cNvGrpSpPr/>
            <p:nvPr/>
          </p:nvGrpSpPr>
          <p:grpSpPr>
            <a:xfrm>
              <a:off x="7787957" y="3832224"/>
              <a:ext cx="1599182" cy="917503"/>
              <a:chOff x="7787957" y="3667124"/>
              <a:chExt cx="1599182" cy="917503"/>
            </a:xfrm>
          </p:grpSpPr>
          <p:pic>
            <p:nvPicPr>
              <p:cNvPr id="52" name="Immagine 51"/>
              <p:cNvPicPr>
                <a:picLocks noChangeAspect="1"/>
              </p:cNvPicPr>
              <p:nvPr/>
            </p:nvPicPr>
            <p:blipFill>
              <a:blip r:embed="rId4">
                <a:clrChange>
                  <a:clrFrom>
                    <a:srgbClr val="FFFFFF"/>
                  </a:clrFrom>
                  <a:clrTo>
                    <a:srgbClr val="FFFFFF">
                      <a:alpha val="0"/>
                    </a:srgbClr>
                  </a:clrTo>
                </a:clrChange>
              </a:blip>
              <a:stretch>
                <a:fillRect/>
              </a:stretch>
            </p:blipFill>
            <p:spPr>
              <a:xfrm>
                <a:off x="7787957" y="3667124"/>
                <a:ext cx="542405" cy="917503"/>
              </a:xfrm>
              <a:prstGeom prst="rect">
                <a:avLst/>
              </a:prstGeom>
            </p:spPr>
          </p:pic>
          <p:pic>
            <p:nvPicPr>
              <p:cNvPr id="53" name="Immagine 52"/>
              <p:cNvPicPr>
                <a:picLocks noChangeAspect="1"/>
              </p:cNvPicPr>
              <p:nvPr/>
            </p:nvPicPr>
            <p:blipFill>
              <a:blip r:embed="rId5">
                <a:clrChange>
                  <a:clrFrom>
                    <a:srgbClr val="FFFFFF"/>
                  </a:clrFrom>
                  <a:clrTo>
                    <a:srgbClr val="FFFFFF">
                      <a:alpha val="0"/>
                    </a:srgbClr>
                  </a:clrTo>
                </a:clrChange>
                <a:biLevel thresh="75000"/>
              </a:blip>
              <a:stretch>
                <a:fillRect/>
              </a:stretch>
            </p:blipFill>
            <p:spPr>
              <a:xfrm>
                <a:off x="8526037" y="3691700"/>
                <a:ext cx="514350" cy="889980"/>
              </a:xfrm>
              <a:prstGeom prst="rect">
                <a:avLst/>
              </a:prstGeom>
            </p:spPr>
          </p:pic>
          <p:sp>
            <p:nvSpPr>
              <p:cNvPr id="54" name="CasellaDiTesto 53"/>
              <p:cNvSpPr txBox="1"/>
              <p:nvPr/>
            </p:nvSpPr>
            <p:spPr>
              <a:xfrm>
                <a:off x="7930535" y="4120634"/>
                <a:ext cx="693505" cy="369332"/>
              </a:xfrm>
              <a:prstGeom prst="rect">
                <a:avLst/>
              </a:prstGeom>
              <a:noFill/>
            </p:spPr>
            <p:txBody>
              <a:bodyPr wrap="square" rtlCol="0">
                <a:spAutoFit/>
              </a:bodyPr>
              <a:lstStyle/>
              <a:p>
                <a:r>
                  <a:rPr lang="it-IT" dirty="0" smtClean="0"/>
                  <a:t>56%</a:t>
                </a:r>
                <a:endParaRPr lang="it-IT" dirty="0"/>
              </a:p>
            </p:txBody>
          </p:sp>
          <p:sp>
            <p:nvSpPr>
              <p:cNvPr id="55" name="CasellaDiTesto 54"/>
              <p:cNvSpPr txBox="1"/>
              <p:nvPr/>
            </p:nvSpPr>
            <p:spPr>
              <a:xfrm>
                <a:off x="8693634" y="4120634"/>
                <a:ext cx="693505" cy="369332"/>
              </a:xfrm>
              <a:prstGeom prst="rect">
                <a:avLst/>
              </a:prstGeom>
              <a:noFill/>
            </p:spPr>
            <p:txBody>
              <a:bodyPr wrap="square" rtlCol="0">
                <a:spAutoFit/>
              </a:bodyPr>
              <a:lstStyle/>
              <a:p>
                <a:r>
                  <a:rPr lang="it-IT" b="1" dirty="0" smtClean="0"/>
                  <a:t>46%</a:t>
                </a:r>
                <a:endParaRPr lang="it-IT" b="1" dirty="0"/>
              </a:p>
            </p:txBody>
          </p:sp>
        </p:grpSp>
      </p:grpSp>
      <p:grpSp>
        <p:nvGrpSpPr>
          <p:cNvPr id="56" name="Gruppo 55"/>
          <p:cNvGrpSpPr/>
          <p:nvPr/>
        </p:nvGrpSpPr>
        <p:grpSpPr>
          <a:xfrm>
            <a:off x="6378303" y="4175719"/>
            <a:ext cx="1186259" cy="654337"/>
            <a:chOff x="7776205" y="3667124"/>
            <a:chExt cx="1811052" cy="976710"/>
          </a:xfrm>
        </p:grpSpPr>
        <p:pic>
          <p:nvPicPr>
            <p:cNvPr id="57" name="Immagine 56"/>
            <p:cNvPicPr>
              <a:picLocks noChangeAspect="1"/>
            </p:cNvPicPr>
            <p:nvPr/>
          </p:nvPicPr>
          <p:blipFill>
            <a:blip r:embed="rId4">
              <a:clrChange>
                <a:clrFrom>
                  <a:srgbClr val="FFFFFF"/>
                </a:clrFrom>
                <a:clrTo>
                  <a:srgbClr val="FFFFFF">
                    <a:alpha val="0"/>
                  </a:srgbClr>
                </a:clrTo>
              </a:clrChange>
            </a:blip>
            <a:stretch>
              <a:fillRect/>
            </a:stretch>
          </p:blipFill>
          <p:spPr>
            <a:xfrm>
              <a:off x="7787957" y="3667124"/>
              <a:ext cx="542405" cy="917503"/>
            </a:xfrm>
            <a:prstGeom prst="rect">
              <a:avLst/>
            </a:prstGeom>
          </p:spPr>
        </p:pic>
        <p:pic>
          <p:nvPicPr>
            <p:cNvPr id="58" name="Immagine 57"/>
            <p:cNvPicPr>
              <a:picLocks noChangeAspect="1"/>
            </p:cNvPicPr>
            <p:nvPr/>
          </p:nvPicPr>
          <p:blipFill>
            <a:blip r:embed="rId5">
              <a:clrChange>
                <a:clrFrom>
                  <a:srgbClr val="FFFFFF"/>
                </a:clrFrom>
                <a:clrTo>
                  <a:srgbClr val="FFFFFF">
                    <a:alpha val="0"/>
                  </a:srgbClr>
                </a:clrTo>
              </a:clrChange>
            </a:blip>
            <a:stretch>
              <a:fillRect/>
            </a:stretch>
          </p:blipFill>
          <p:spPr>
            <a:xfrm>
              <a:off x="8526037" y="3691700"/>
              <a:ext cx="514350" cy="889980"/>
            </a:xfrm>
            <a:prstGeom prst="rect">
              <a:avLst/>
            </a:prstGeom>
          </p:spPr>
        </p:pic>
        <p:sp>
          <p:nvSpPr>
            <p:cNvPr id="59" name="CasellaDiTesto 58"/>
            <p:cNvSpPr txBox="1"/>
            <p:nvPr/>
          </p:nvSpPr>
          <p:spPr>
            <a:xfrm>
              <a:off x="7776205" y="4082054"/>
              <a:ext cx="917428" cy="561780"/>
            </a:xfrm>
            <a:prstGeom prst="rect">
              <a:avLst/>
            </a:prstGeom>
            <a:noFill/>
          </p:spPr>
          <p:txBody>
            <a:bodyPr wrap="square" rtlCol="0">
              <a:spAutoFit/>
            </a:bodyPr>
            <a:lstStyle/>
            <a:p>
              <a:r>
                <a:rPr lang="it-IT" dirty="0" smtClean="0"/>
                <a:t>15%</a:t>
              </a:r>
              <a:endParaRPr lang="it-IT" dirty="0"/>
            </a:p>
          </p:txBody>
        </p:sp>
        <p:sp>
          <p:nvSpPr>
            <p:cNvPr id="60" name="CasellaDiTesto 59"/>
            <p:cNvSpPr txBox="1"/>
            <p:nvPr/>
          </p:nvSpPr>
          <p:spPr>
            <a:xfrm>
              <a:off x="8599767" y="4018191"/>
              <a:ext cx="987490" cy="561780"/>
            </a:xfrm>
            <a:prstGeom prst="rect">
              <a:avLst/>
            </a:prstGeom>
            <a:noFill/>
          </p:spPr>
          <p:txBody>
            <a:bodyPr wrap="square" rtlCol="0">
              <a:spAutoFit/>
            </a:bodyPr>
            <a:lstStyle/>
            <a:p>
              <a:r>
                <a:rPr lang="it-IT" dirty="0" smtClean="0"/>
                <a:t>21%</a:t>
              </a:r>
              <a:endParaRPr lang="it-IT" dirty="0"/>
            </a:p>
          </p:txBody>
        </p:sp>
      </p:grpSp>
      <p:sp>
        <p:nvSpPr>
          <p:cNvPr id="62" name="CasellaDiTesto 61"/>
          <p:cNvSpPr txBox="1"/>
          <p:nvPr/>
        </p:nvSpPr>
        <p:spPr>
          <a:xfrm>
            <a:off x="10678870" y="6581001"/>
            <a:ext cx="1638300" cy="276999"/>
          </a:xfrm>
          <a:prstGeom prst="rect">
            <a:avLst/>
          </a:prstGeom>
          <a:noFill/>
        </p:spPr>
        <p:txBody>
          <a:bodyPr wrap="square" rtlCol="0">
            <a:spAutoFit/>
          </a:bodyPr>
          <a:lstStyle/>
          <a:p>
            <a:r>
              <a:rPr lang="it-IT" sz="1200" i="1" dirty="0" smtClean="0">
                <a:solidFill>
                  <a:schemeClr val="bg1"/>
                </a:solidFill>
              </a:rPr>
              <a:t>Silvia Pilutti 2016</a:t>
            </a:r>
            <a:endParaRPr lang="it-IT" sz="1200" i="1" dirty="0">
              <a:solidFill>
                <a:schemeClr val="bg1"/>
              </a:solidFill>
            </a:endParaRPr>
          </a:p>
        </p:txBody>
      </p:sp>
      <p:sp>
        <p:nvSpPr>
          <p:cNvPr id="61" name="Segnaposto numero diapositiva 1"/>
          <p:cNvSpPr>
            <a:spLocks noGrp="1"/>
          </p:cNvSpPr>
          <p:nvPr>
            <p:ph type="sldNum" sz="quarter" idx="12"/>
          </p:nvPr>
        </p:nvSpPr>
        <p:spPr>
          <a:xfrm>
            <a:off x="0" y="6463044"/>
            <a:ext cx="512502" cy="365125"/>
          </a:xfrm>
        </p:spPr>
        <p:txBody>
          <a:bodyPr/>
          <a:lstStyle/>
          <a:p>
            <a:r>
              <a:rPr lang="it-IT" sz="1800" dirty="0" smtClean="0">
                <a:solidFill>
                  <a:schemeClr val="tx1"/>
                </a:solidFill>
              </a:rPr>
              <a:t>10</a:t>
            </a:r>
            <a:endParaRPr lang="it-IT" sz="1800" dirty="0">
              <a:solidFill>
                <a:schemeClr val="tx1"/>
              </a:solidFill>
            </a:endParaRPr>
          </a:p>
        </p:txBody>
      </p:sp>
    </p:spTree>
    <p:extLst>
      <p:ext uri="{BB962C8B-B14F-4D97-AF65-F5344CB8AC3E}">
        <p14:creationId xmlns:p14="http://schemas.microsoft.com/office/powerpoint/2010/main" val="37672357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txBox="1">
            <a:spLocks/>
          </p:cNvSpPr>
          <p:nvPr/>
        </p:nvSpPr>
        <p:spPr>
          <a:xfrm>
            <a:off x="624255" y="105121"/>
            <a:ext cx="7586665" cy="4826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000" b="1" dirty="0" smtClean="0"/>
              <a:t>I comportamenti tra pari aumentano l’esposizione al rischio?</a:t>
            </a:r>
            <a:endParaRPr lang="it-IT" sz="2000" b="1" dirty="0"/>
          </a:p>
        </p:txBody>
      </p:sp>
      <p:grpSp>
        <p:nvGrpSpPr>
          <p:cNvPr id="41" name="Gruppo 14"/>
          <p:cNvGrpSpPr>
            <a:grpSpLocks/>
          </p:cNvGrpSpPr>
          <p:nvPr/>
        </p:nvGrpSpPr>
        <p:grpSpPr bwMode="auto">
          <a:xfrm rot="1806723">
            <a:off x="8674572" y="-62565"/>
            <a:ext cx="2912353" cy="1984441"/>
            <a:chOff x="6688942" y="1875009"/>
            <a:chExt cx="2911923" cy="1983160"/>
          </a:xfrm>
        </p:grpSpPr>
        <p:sp>
          <p:nvSpPr>
            <p:cNvPr id="42" name="Rettangolo arrotondato 41"/>
            <p:cNvSpPr/>
            <p:nvPr/>
          </p:nvSpPr>
          <p:spPr bwMode="auto">
            <a:xfrm rot="20111295">
              <a:off x="6688942" y="2623272"/>
              <a:ext cx="2911923" cy="1234897"/>
            </a:xfrm>
            <a:prstGeom prst="roundRect">
              <a:avLst>
                <a:gd name="adj" fmla="val 23956"/>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smtClean="0">
                  <a:solidFill>
                    <a:srgbClr val="000000"/>
                  </a:solidFill>
                </a:rPr>
                <a:t>Conta soprattutto conoscere altri minori che «bevono troppo»</a:t>
              </a:r>
            </a:p>
          </p:txBody>
        </p:sp>
        <p:pic>
          <p:nvPicPr>
            <p:cNvPr id="43"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525148">
              <a:off x="8387740" y="1897754"/>
              <a:ext cx="614124" cy="56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61" name="Grafico 60"/>
          <p:cNvGraphicFramePr>
            <a:graphicFrameLocks/>
          </p:cNvGraphicFramePr>
          <p:nvPr>
            <p:extLst>
              <p:ext uri="{D42A27DB-BD31-4B8C-83A1-F6EECF244321}">
                <p14:modId xmlns:p14="http://schemas.microsoft.com/office/powerpoint/2010/main" val="1367281230"/>
              </p:ext>
            </p:extLst>
          </p:nvPr>
        </p:nvGraphicFramePr>
        <p:xfrm>
          <a:off x="4551152" y="2365853"/>
          <a:ext cx="6582410" cy="42926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3" name="Grafico 62"/>
          <p:cNvGraphicFramePr>
            <a:graphicFrameLocks/>
          </p:cNvGraphicFramePr>
          <p:nvPr>
            <p:extLst>
              <p:ext uri="{D42A27DB-BD31-4B8C-83A1-F6EECF244321}">
                <p14:modId xmlns:p14="http://schemas.microsoft.com/office/powerpoint/2010/main" val="3933006633"/>
              </p:ext>
            </p:extLst>
          </p:nvPr>
        </p:nvGraphicFramePr>
        <p:xfrm>
          <a:off x="419100" y="1010334"/>
          <a:ext cx="6718300" cy="4933943"/>
        </p:xfrm>
        <a:graphic>
          <a:graphicData uri="http://schemas.openxmlformats.org/drawingml/2006/chart">
            <c:chart xmlns:c="http://schemas.openxmlformats.org/drawingml/2006/chart" xmlns:r="http://schemas.openxmlformats.org/officeDocument/2006/relationships" r:id="rId5"/>
          </a:graphicData>
        </a:graphic>
      </p:graphicFrame>
      <p:sp>
        <p:nvSpPr>
          <p:cNvPr id="2" name="Rettangolo 1"/>
          <p:cNvSpPr/>
          <p:nvPr/>
        </p:nvSpPr>
        <p:spPr>
          <a:xfrm>
            <a:off x="738556" y="936959"/>
            <a:ext cx="4211409" cy="369332"/>
          </a:xfrm>
          <a:prstGeom prst="rect">
            <a:avLst/>
          </a:prstGeom>
        </p:spPr>
        <p:txBody>
          <a:bodyPr wrap="none">
            <a:spAutoFit/>
          </a:bodyPr>
          <a:lstStyle/>
          <a:p>
            <a:r>
              <a:rPr lang="it-IT" b="1" i="1" dirty="0">
                <a:latin typeface="Arial" panose="020B0604020202020204" pitchFamily="34" charset="0"/>
                <a:ea typeface="Calibri" panose="020F0502020204030204" pitchFamily="34" charset="0"/>
              </a:rPr>
              <a:t>Dei minorenni che conosci bevono? </a:t>
            </a:r>
            <a:endParaRPr lang="it-IT" dirty="0"/>
          </a:p>
        </p:txBody>
      </p:sp>
      <p:grpSp>
        <p:nvGrpSpPr>
          <p:cNvPr id="64" name="Gruppo 63"/>
          <p:cNvGrpSpPr/>
          <p:nvPr/>
        </p:nvGrpSpPr>
        <p:grpSpPr>
          <a:xfrm>
            <a:off x="3470702" y="2003227"/>
            <a:ext cx="1458481" cy="892373"/>
            <a:chOff x="7776205" y="3667124"/>
            <a:chExt cx="1904921" cy="1015290"/>
          </a:xfrm>
        </p:grpSpPr>
        <p:pic>
          <p:nvPicPr>
            <p:cNvPr id="65" name="Immagine 64"/>
            <p:cNvPicPr>
              <a:picLocks noChangeAspect="1"/>
            </p:cNvPicPr>
            <p:nvPr/>
          </p:nvPicPr>
          <p:blipFill>
            <a:blip r:embed="rId6">
              <a:clrChange>
                <a:clrFrom>
                  <a:srgbClr val="FFFFFF"/>
                </a:clrFrom>
                <a:clrTo>
                  <a:srgbClr val="FFFFFF">
                    <a:alpha val="0"/>
                  </a:srgbClr>
                </a:clrTo>
              </a:clrChange>
            </a:blip>
            <a:stretch>
              <a:fillRect/>
            </a:stretch>
          </p:blipFill>
          <p:spPr>
            <a:xfrm>
              <a:off x="7787957" y="3667124"/>
              <a:ext cx="542405" cy="917503"/>
            </a:xfrm>
            <a:prstGeom prst="rect">
              <a:avLst/>
            </a:prstGeom>
          </p:spPr>
        </p:pic>
        <p:pic>
          <p:nvPicPr>
            <p:cNvPr id="66" name="Immagine 65"/>
            <p:cNvPicPr>
              <a:picLocks noChangeAspect="1"/>
            </p:cNvPicPr>
            <p:nvPr/>
          </p:nvPicPr>
          <p:blipFill>
            <a:blip r:embed="rId7">
              <a:clrChange>
                <a:clrFrom>
                  <a:srgbClr val="FFFFFF"/>
                </a:clrFrom>
                <a:clrTo>
                  <a:srgbClr val="FFFFFF">
                    <a:alpha val="0"/>
                  </a:srgbClr>
                </a:clrTo>
              </a:clrChange>
            </a:blip>
            <a:stretch>
              <a:fillRect/>
            </a:stretch>
          </p:blipFill>
          <p:spPr>
            <a:xfrm>
              <a:off x="8526037" y="3691700"/>
              <a:ext cx="514350" cy="889980"/>
            </a:xfrm>
            <a:prstGeom prst="rect">
              <a:avLst/>
            </a:prstGeom>
          </p:spPr>
        </p:pic>
        <p:sp>
          <p:nvSpPr>
            <p:cNvPr id="67" name="CasellaDiTesto 66"/>
            <p:cNvSpPr txBox="1"/>
            <p:nvPr/>
          </p:nvSpPr>
          <p:spPr>
            <a:xfrm>
              <a:off x="7776205" y="4082054"/>
              <a:ext cx="917428" cy="561780"/>
            </a:xfrm>
            <a:prstGeom prst="rect">
              <a:avLst/>
            </a:prstGeom>
            <a:noFill/>
          </p:spPr>
          <p:txBody>
            <a:bodyPr wrap="square" rtlCol="0">
              <a:spAutoFit/>
            </a:bodyPr>
            <a:lstStyle/>
            <a:p>
              <a:r>
                <a:rPr lang="it-IT" dirty="0" smtClean="0"/>
                <a:t>31%</a:t>
              </a:r>
              <a:endParaRPr lang="it-IT" dirty="0"/>
            </a:p>
          </p:txBody>
        </p:sp>
        <p:sp>
          <p:nvSpPr>
            <p:cNvPr id="68" name="CasellaDiTesto 67"/>
            <p:cNvSpPr txBox="1"/>
            <p:nvPr/>
          </p:nvSpPr>
          <p:spPr>
            <a:xfrm>
              <a:off x="8693635" y="4120634"/>
              <a:ext cx="987491" cy="561780"/>
            </a:xfrm>
            <a:prstGeom prst="rect">
              <a:avLst/>
            </a:prstGeom>
            <a:noFill/>
          </p:spPr>
          <p:txBody>
            <a:bodyPr wrap="square" rtlCol="0">
              <a:spAutoFit/>
            </a:bodyPr>
            <a:lstStyle/>
            <a:p>
              <a:r>
                <a:rPr lang="it-IT" dirty="0" smtClean="0"/>
                <a:t>25%</a:t>
              </a:r>
              <a:endParaRPr lang="it-IT" dirty="0"/>
            </a:p>
          </p:txBody>
        </p:sp>
      </p:grpSp>
      <p:sp>
        <p:nvSpPr>
          <p:cNvPr id="3" name="CasellaDiTesto 2"/>
          <p:cNvSpPr txBox="1"/>
          <p:nvPr/>
        </p:nvSpPr>
        <p:spPr>
          <a:xfrm>
            <a:off x="10820400" y="3128668"/>
            <a:ext cx="691192" cy="376531"/>
          </a:xfrm>
          <a:prstGeom prst="rect">
            <a:avLst/>
          </a:prstGeom>
          <a:gradFill>
            <a:gsLst>
              <a:gs pos="26000">
                <a:schemeClr val="accent1">
                  <a:tint val="65000"/>
                  <a:lumMod val="110000"/>
                </a:schemeClr>
              </a:gs>
              <a:gs pos="88000">
                <a:schemeClr val="accent1">
                  <a:tint val="90000"/>
                </a:schemeClr>
              </a:gs>
            </a:gsLst>
          </a:gra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dirty="0" smtClean="0"/>
              <a:t>-58%</a:t>
            </a:r>
            <a:endParaRPr lang="it-IT" dirty="0"/>
          </a:p>
        </p:txBody>
      </p:sp>
      <p:sp>
        <p:nvSpPr>
          <p:cNvPr id="69" name="CasellaDiTesto 68"/>
          <p:cNvSpPr txBox="1"/>
          <p:nvPr/>
        </p:nvSpPr>
        <p:spPr>
          <a:xfrm>
            <a:off x="10820400" y="4142821"/>
            <a:ext cx="691192" cy="369332"/>
          </a:xfrm>
          <a:prstGeom prst="rect">
            <a:avLst/>
          </a:prstGeom>
          <a:gradFill>
            <a:gsLst>
              <a:gs pos="26000">
                <a:schemeClr val="accent1">
                  <a:tint val="65000"/>
                  <a:lumMod val="110000"/>
                </a:schemeClr>
              </a:gs>
              <a:gs pos="88000">
                <a:schemeClr val="accent1">
                  <a:tint val="90000"/>
                </a:schemeClr>
              </a:gs>
            </a:gsLst>
          </a:gra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it-IT"/>
            </a:defPPr>
            <a:lvl1pPr algn="ct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dirty="0"/>
              <a:t>+44%</a:t>
            </a:r>
          </a:p>
        </p:txBody>
      </p:sp>
      <p:sp>
        <p:nvSpPr>
          <p:cNvPr id="70" name="CasellaDiTesto 69"/>
          <p:cNvSpPr txBox="1"/>
          <p:nvPr/>
        </p:nvSpPr>
        <p:spPr>
          <a:xfrm>
            <a:off x="10801606" y="5387049"/>
            <a:ext cx="889000" cy="369332"/>
          </a:xfrm>
          <a:prstGeom prst="rect">
            <a:avLst/>
          </a:prstGeom>
          <a:gradFill>
            <a:gsLst>
              <a:gs pos="26000">
                <a:schemeClr val="accent1">
                  <a:tint val="65000"/>
                  <a:lumMod val="110000"/>
                </a:schemeClr>
              </a:gs>
              <a:gs pos="88000">
                <a:schemeClr val="accent1">
                  <a:tint val="90000"/>
                </a:schemeClr>
              </a:gs>
            </a:gsLst>
          </a:gradFill>
          <a:scene3d>
            <a:camera prst="orthographicFront"/>
            <a:lightRig rig="threePt" dir="t"/>
          </a:scene3d>
          <a:sp3d>
            <a:bevelT/>
          </a:sp3d>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it-IT"/>
            </a:defPPr>
            <a:lvl1pPr algn="ct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it-IT" b="1" dirty="0">
                <a:solidFill>
                  <a:schemeClr val="accent5"/>
                </a:solidFill>
              </a:rPr>
              <a:t>+460%</a:t>
            </a:r>
          </a:p>
        </p:txBody>
      </p:sp>
      <p:grpSp>
        <p:nvGrpSpPr>
          <p:cNvPr id="71" name="Gruppo 14"/>
          <p:cNvGrpSpPr>
            <a:grpSpLocks/>
          </p:cNvGrpSpPr>
          <p:nvPr/>
        </p:nvGrpSpPr>
        <p:grpSpPr bwMode="auto">
          <a:xfrm rot="684939">
            <a:off x="2438809" y="4114413"/>
            <a:ext cx="2912353" cy="1984441"/>
            <a:chOff x="6688942" y="1875009"/>
            <a:chExt cx="2911923" cy="1983160"/>
          </a:xfrm>
        </p:grpSpPr>
        <p:sp>
          <p:nvSpPr>
            <p:cNvPr id="72" name="Rettangolo arrotondato 71"/>
            <p:cNvSpPr/>
            <p:nvPr/>
          </p:nvSpPr>
          <p:spPr bwMode="auto">
            <a:xfrm rot="20111295">
              <a:off x="6688942" y="2623272"/>
              <a:ext cx="2911923" cy="1234897"/>
            </a:xfrm>
            <a:prstGeom prst="roundRect">
              <a:avLst>
                <a:gd name="adj" fmla="val 23956"/>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smtClean="0">
                  <a:solidFill>
                    <a:srgbClr val="000000"/>
                  </a:solidFill>
                </a:rPr>
                <a:t>Le ragazze appaiono + esposte e – sensibili al rischio</a:t>
              </a:r>
            </a:p>
          </p:txBody>
        </p:sp>
        <p:pic>
          <p:nvPicPr>
            <p:cNvPr id="73"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525148">
              <a:off x="8387740" y="1897754"/>
              <a:ext cx="614124" cy="56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 name="CasellaDiTesto 73"/>
          <p:cNvSpPr txBox="1"/>
          <p:nvPr/>
        </p:nvSpPr>
        <p:spPr>
          <a:xfrm>
            <a:off x="10801606" y="6580760"/>
            <a:ext cx="2235200" cy="276999"/>
          </a:xfrm>
          <a:prstGeom prst="rect">
            <a:avLst/>
          </a:prstGeom>
          <a:noFill/>
        </p:spPr>
        <p:txBody>
          <a:bodyPr wrap="square" rtlCol="0">
            <a:spAutoFit/>
          </a:bodyPr>
          <a:lstStyle/>
          <a:p>
            <a:r>
              <a:rPr lang="it-IT" sz="1200" i="1" dirty="0" smtClean="0">
                <a:solidFill>
                  <a:schemeClr val="bg1"/>
                </a:solidFill>
              </a:rPr>
              <a:t>Silvia Pilutti 2016</a:t>
            </a:r>
            <a:endParaRPr lang="it-IT" sz="1200" i="1" dirty="0">
              <a:solidFill>
                <a:schemeClr val="bg1"/>
              </a:solidFill>
            </a:endParaRPr>
          </a:p>
        </p:txBody>
      </p:sp>
      <p:sp>
        <p:nvSpPr>
          <p:cNvPr id="21" name="Segnaposto numero diapositiva 1"/>
          <p:cNvSpPr>
            <a:spLocks noGrp="1"/>
          </p:cNvSpPr>
          <p:nvPr>
            <p:ph type="sldNum" sz="quarter" idx="12"/>
          </p:nvPr>
        </p:nvSpPr>
        <p:spPr>
          <a:xfrm>
            <a:off x="0" y="6463044"/>
            <a:ext cx="512502" cy="365125"/>
          </a:xfrm>
        </p:spPr>
        <p:txBody>
          <a:bodyPr/>
          <a:lstStyle/>
          <a:p>
            <a:r>
              <a:rPr lang="it-IT" sz="1800" dirty="0" smtClean="0">
                <a:solidFill>
                  <a:schemeClr val="tx1"/>
                </a:solidFill>
              </a:rPr>
              <a:t>11</a:t>
            </a:r>
            <a:endParaRPr lang="it-IT" sz="1800" dirty="0">
              <a:solidFill>
                <a:schemeClr val="tx1"/>
              </a:solidFill>
            </a:endParaRPr>
          </a:p>
        </p:txBody>
      </p:sp>
    </p:spTree>
    <p:extLst>
      <p:ext uri="{BB962C8B-B14F-4D97-AF65-F5344CB8AC3E}">
        <p14:creationId xmlns:p14="http://schemas.microsoft.com/office/powerpoint/2010/main" val="545577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Gruppo 14"/>
          <p:cNvGrpSpPr>
            <a:grpSpLocks/>
          </p:cNvGrpSpPr>
          <p:nvPr/>
        </p:nvGrpSpPr>
        <p:grpSpPr bwMode="auto">
          <a:xfrm rot="1806723">
            <a:off x="8643641" y="74016"/>
            <a:ext cx="3477090" cy="1865948"/>
            <a:chOff x="6662881" y="1875009"/>
            <a:chExt cx="3476577" cy="1864743"/>
          </a:xfrm>
        </p:grpSpPr>
        <p:sp>
          <p:nvSpPr>
            <p:cNvPr id="42" name="Rettangolo arrotondato 41"/>
            <p:cNvSpPr/>
            <p:nvPr/>
          </p:nvSpPr>
          <p:spPr bwMode="auto">
            <a:xfrm rot="20111295">
              <a:off x="6662881" y="2504855"/>
              <a:ext cx="3476577" cy="1234897"/>
            </a:xfrm>
            <a:prstGeom prst="roundRect">
              <a:avLst>
                <a:gd name="adj" fmla="val 23956"/>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smtClean="0">
                  <a:solidFill>
                    <a:srgbClr val="000000"/>
                  </a:solidFill>
                </a:rPr>
                <a:t>Crescendo aumenta l’esposizione a gruppi di pari che bevono, </a:t>
              </a:r>
            </a:p>
            <a:p>
              <a:pPr algn="ctr" fontAlgn="auto">
                <a:spcBef>
                  <a:spcPts val="0"/>
                </a:spcBef>
                <a:spcAft>
                  <a:spcPts val="0"/>
                </a:spcAft>
                <a:defRPr/>
              </a:pPr>
              <a:r>
                <a:rPr lang="it-IT" b="1" dirty="0" smtClean="0">
                  <a:solidFill>
                    <a:srgbClr val="000000"/>
                  </a:solidFill>
                </a:rPr>
                <a:t>soprattutto per le ragazze</a:t>
              </a:r>
            </a:p>
          </p:txBody>
        </p:sp>
        <p:pic>
          <p:nvPicPr>
            <p:cNvPr id="43"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525148">
              <a:off x="8387740" y="1897754"/>
              <a:ext cx="614124" cy="56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63" name="Grafico 62"/>
          <p:cNvGraphicFramePr>
            <a:graphicFrameLocks/>
          </p:cNvGraphicFramePr>
          <p:nvPr>
            <p:extLst>
              <p:ext uri="{D42A27DB-BD31-4B8C-83A1-F6EECF244321}">
                <p14:modId xmlns:p14="http://schemas.microsoft.com/office/powerpoint/2010/main" val="3411189485"/>
              </p:ext>
            </p:extLst>
          </p:nvPr>
        </p:nvGraphicFramePr>
        <p:xfrm>
          <a:off x="419100" y="1010335"/>
          <a:ext cx="4762500" cy="3815666"/>
        </p:xfrm>
        <a:graphic>
          <a:graphicData uri="http://schemas.openxmlformats.org/drawingml/2006/chart">
            <c:chart xmlns:c="http://schemas.openxmlformats.org/drawingml/2006/chart" xmlns:r="http://schemas.openxmlformats.org/officeDocument/2006/relationships" r:id="rId4"/>
          </a:graphicData>
        </a:graphic>
      </p:graphicFrame>
      <p:sp>
        <p:nvSpPr>
          <p:cNvPr id="2" name="Rettangolo 1"/>
          <p:cNvSpPr/>
          <p:nvPr/>
        </p:nvSpPr>
        <p:spPr>
          <a:xfrm>
            <a:off x="738556" y="936959"/>
            <a:ext cx="4211409" cy="369332"/>
          </a:xfrm>
          <a:prstGeom prst="rect">
            <a:avLst/>
          </a:prstGeom>
        </p:spPr>
        <p:txBody>
          <a:bodyPr wrap="none">
            <a:spAutoFit/>
          </a:bodyPr>
          <a:lstStyle/>
          <a:p>
            <a:r>
              <a:rPr lang="it-IT" b="1" i="1" dirty="0">
                <a:latin typeface="Arial" panose="020B0604020202020204" pitchFamily="34" charset="0"/>
                <a:ea typeface="Calibri" panose="020F0502020204030204" pitchFamily="34" charset="0"/>
              </a:rPr>
              <a:t>Dei minorenni che conosci bevono? </a:t>
            </a:r>
            <a:endParaRPr lang="it-IT" dirty="0"/>
          </a:p>
        </p:txBody>
      </p:sp>
      <p:graphicFrame>
        <p:nvGraphicFramePr>
          <p:cNvPr id="17" name="Tabella 16"/>
          <p:cNvGraphicFramePr>
            <a:graphicFrameLocks noGrp="1"/>
          </p:cNvGraphicFramePr>
          <p:nvPr>
            <p:extLst>
              <p:ext uri="{D42A27DB-BD31-4B8C-83A1-F6EECF244321}">
                <p14:modId xmlns:p14="http://schemas.microsoft.com/office/powerpoint/2010/main" val="2027756919"/>
              </p:ext>
            </p:extLst>
          </p:nvPr>
        </p:nvGraphicFramePr>
        <p:xfrm>
          <a:off x="4630543" y="2054601"/>
          <a:ext cx="5016818" cy="2405690"/>
        </p:xfrm>
        <a:graphic>
          <a:graphicData uri="http://schemas.openxmlformats.org/drawingml/2006/table">
            <a:tbl>
              <a:tblPr>
                <a:tableStyleId>{5C22544A-7EE6-4342-B048-85BDC9FD1C3A}</a:tableStyleId>
              </a:tblPr>
              <a:tblGrid>
                <a:gridCol w="2046975"/>
                <a:gridCol w="1141923"/>
                <a:gridCol w="628514"/>
                <a:gridCol w="1199406"/>
              </a:tblGrid>
              <a:tr h="752598">
                <a:tc>
                  <a:txBody>
                    <a:bodyPr/>
                    <a:lstStyle/>
                    <a:p>
                      <a:pPr algn="r" fontAlgn="t"/>
                      <a:r>
                        <a:rPr lang="it-IT" sz="1800" b="1" i="0" u="none" strike="noStrike" dirty="0" smtClean="0">
                          <a:solidFill>
                            <a:srgbClr val="000000"/>
                          </a:solidFill>
                          <a:effectLst/>
                          <a:latin typeface="+mj-lt"/>
                        </a:rPr>
                        <a:t>(%)</a:t>
                      </a:r>
                      <a:endParaRPr lang="it-IT" sz="1800" b="1" i="0" u="none" strike="noStrike" dirty="0">
                        <a:solidFill>
                          <a:srgbClr val="000000"/>
                        </a:solidFill>
                        <a:effectLst/>
                        <a:latin typeface="+mj-lt"/>
                      </a:endParaRPr>
                    </a:p>
                  </a:txBody>
                  <a:tcPr marL="7620" marR="7620" marT="7620" marB="0">
                    <a:noFill/>
                  </a:tcPr>
                </a:tc>
                <a:tc>
                  <a:txBody>
                    <a:bodyPr/>
                    <a:lstStyle/>
                    <a:p>
                      <a:pPr algn="ctr" fontAlgn="t"/>
                      <a:r>
                        <a:rPr lang="it-IT" sz="1800" u="none" strike="noStrike" kern="1200" dirty="0" smtClean="0">
                          <a:solidFill>
                            <a:schemeClr val="dk1"/>
                          </a:solidFill>
                          <a:effectLst/>
                          <a:latin typeface="+mn-lt"/>
                          <a:ea typeface="+mn-ea"/>
                          <a:cs typeface="+mn-cs"/>
                        </a:rPr>
                        <a:t>13</a:t>
                      </a:r>
                    </a:p>
                    <a:p>
                      <a:pPr algn="ctr" fontAlgn="t"/>
                      <a:r>
                        <a:rPr lang="it-IT" sz="1400" u="none" strike="noStrike" kern="1200" dirty="0" smtClean="0">
                          <a:solidFill>
                            <a:schemeClr val="dk1"/>
                          </a:solidFill>
                          <a:effectLst/>
                          <a:latin typeface="+mn-lt"/>
                          <a:ea typeface="+mn-ea"/>
                          <a:cs typeface="+mn-cs"/>
                        </a:rPr>
                        <a:t>anni</a:t>
                      </a:r>
                      <a:endParaRPr lang="it-IT" sz="1400" u="none" strike="noStrike" kern="1200" dirty="0">
                        <a:solidFill>
                          <a:schemeClr val="dk1"/>
                        </a:solidFill>
                        <a:effectLst/>
                        <a:latin typeface="+mn-lt"/>
                        <a:ea typeface="+mn-ea"/>
                        <a:cs typeface="+mn-cs"/>
                      </a:endParaRPr>
                    </a:p>
                  </a:txBody>
                  <a:tcPr marL="7620" marR="7620" marT="7620" marB="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it-IT" sz="1800" u="none" strike="noStrike" kern="1200" dirty="0" smtClean="0">
                          <a:solidFill>
                            <a:schemeClr val="dk1"/>
                          </a:solidFill>
                          <a:effectLst/>
                          <a:latin typeface="+mn-lt"/>
                          <a:ea typeface="+mn-ea"/>
                          <a:cs typeface="+mn-cs"/>
                        </a:rPr>
                        <a:t>14 </a:t>
                      </a:r>
                    </a:p>
                    <a:p>
                      <a:pPr algn="ctr" fontAlgn="t"/>
                      <a:r>
                        <a:rPr lang="it-IT" sz="1400" u="none" strike="noStrike" kern="1200" dirty="0" smtClean="0">
                          <a:solidFill>
                            <a:schemeClr val="dk1"/>
                          </a:solidFill>
                          <a:effectLst/>
                          <a:latin typeface="+mn-lt"/>
                          <a:ea typeface="+mn-ea"/>
                          <a:cs typeface="+mn-cs"/>
                        </a:rPr>
                        <a:t>anni</a:t>
                      </a:r>
                      <a:endParaRPr lang="it-IT" sz="1400" u="none" strike="noStrike" kern="1200" dirty="0">
                        <a:solidFill>
                          <a:schemeClr val="dk1"/>
                        </a:solidFill>
                        <a:effectLst/>
                        <a:latin typeface="+mn-lt"/>
                        <a:ea typeface="+mn-ea"/>
                        <a:cs typeface="+mn-cs"/>
                      </a:endParaRPr>
                    </a:p>
                  </a:txBody>
                  <a:tcPr marL="7620" marR="7620" marT="7620" marB="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it-IT" sz="1800" u="none" strike="noStrike" kern="1200" dirty="0" smtClean="0">
                          <a:solidFill>
                            <a:schemeClr val="dk1"/>
                          </a:solidFill>
                          <a:effectLst/>
                          <a:latin typeface="+mn-lt"/>
                          <a:ea typeface="+mn-ea"/>
                          <a:cs typeface="+mn-cs"/>
                        </a:rPr>
                        <a:t>15 </a:t>
                      </a:r>
                    </a:p>
                    <a:p>
                      <a:pPr algn="ctr" fontAlgn="t"/>
                      <a:r>
                        <a:rPr lang="it-IT" sz="1400" u="none" strike="noStrike" kern="1200" dirty="0" smtClean="0">
                          <a:solidFill>
                            <a:schemeClr val="dk1"/>
                          </a:solidFill>
                          <a:effectLst/>
                          <a:latin typeface="+mn-lt"/>
                          <a:ea typeface="+mn-ea"/>
                          <a:cs typeface="+mn-cs"/>
                        </a:rPr>
                        <a:t>anni</a:t>
                      </a:r>
                      <a:endParaRPr lang="it-IT" sz="1400" u="none" strike="noStrike" kern="1200" dirty="0">
                        <a:solidFill>
                          <a:schemeClr val="dk1"/>
                        </a:solidFill>
                        <a:effectLst/>
                        <a:latin typeface="+mn-lt"/>
                        <a:ea typeface="+mn-ea"/>
                        <a:cs typeface="+mn-cs"/>
                      </a:endParaRPr>
                    </a:p>
                  </a:txBody>
                  <a:tcPr marL="7620" marR="7620" marT="762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4096">
                <a:tc>
                  <a:txBody>
                    <a:bodyPr/>
                    <a:lstStyle/>
                    <a:p>
                      <a:pPr algn="ctr" fontAlgn="t"/>
                      <a:r>
                        <a:rPr lang="it-IT" sz="1800" u="none" strike="noStrike" dirty="0" smtClean="0">
                          <a:effectLst/>
                        </a:rPr>
                        <a:t>Sì, bevono troppo</a:t>
                      </a:r>
                      <a:endParaRPr lang="it-IT" sz="1800" b="0" i="0" u="none" strike="noStrike" dirty="0">
                        <a:solidFill>
                          <a:srgbClr val="000000"/>
                        </a:solidFill>
                        <a:effectLst/>
                        <a:latin typeface="Arial" panose="020B0604020202020204" pitchFamily="34" charset="0"/>
                      </a:endParaRPr>
                    </a:p>
                  </a:txBody>
                  <a:tcPr marL="7620" marR="7620" marT="7620" marB="0" anchor="ctr">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a:lnSpc>
                          <a:spcPts val="1600"/>
                        </a:lnSpc>
                        <a:spcAft>
                          <a:spcPts val="0"/>
                        </a:spcAft>
                      </a:pPr>
                      <a:r>
                        <a:rPr lang="it-IT" sz="1800" dirty="0">
                          <a:solidFill>
                            <a:schemeClr val="bg1"/>
                          </a:solidFill>
                          <a:effectLst/>
                          <a:latin typeface="+mj-lt"/>
                          <a:ea typeface="Calibri" panose="020F0502020204030204" pitchFamily="34" charset="0"/>
                          <a:cs typeface="Times New Roman" panose="02020603050405020304" pitchFamily="18" charset="0"/>
                        </a:rPr>
                        <a:t>19,7</a:t>
                      </a: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38100" marR="38100" algn="ctr">
                        <a:lnSpc>
                          <a:spcPts val="1600"/>
                        </a:lnSpc>
                        <a:spcAft>
                          <a:spcPts val="0"/>
                        </a:spcAft>
                      </a:pPr>
                      <a:r>
                        <a:rPr lang="it-IT" sz="1800">
                          <a:solidFill>
                            <a:srgbClr val="000000"/>
                          </a:solidFill>
                          <a:effectLst/>
                          <a:latin typeface="+mj-lt"/>
                          <a:ea typeface="Calibri" panose="020F0502020204030204" pitchFamily="34" charset="0"/>
                          <a:cs typeface="Times New Roman" panose="02020603050405020304" pitchFamily="18" charset="0"/>
                        </a:rPr>
                        <a:t>27,5</a:t>
                      </a:r>
                      <a:endParaRPr lang="it-IT" sz="1800">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38100" algn="ctr">
                        <a:lnSpc>
                          <a:spcPts val="1600"/>
                        </a:lnSpc>
                        <a:spcAft>
                          <a:spcPts val="0"/>
                        </a:spcAft>
                      </a:pPr>
                      <a:r>
                        <a:rPr lang="it-IT" sz="1800" dirty="0">
                          <a:solidFill>
                            <a:schemeClr val="bg1"/>
                          </a:solidFill>
                          <a:effectLst/>
                          <a:latin typeface="+mj-lt"/>
                          <a:ea typeface="Calibri" panose="020F0502020204030204" pitchFamily="34" charset="0"/>
                          <a:cs typeface="Times New Roman" panose="02020603050405020304" pitchFamily="18" charset="0"/>
                        </a:rPr>
                        <a:t>40,1</a:t>
                      </a:r>
                    </a:p>
                  </a:txBody>
                  <a:tcPr marL="0" marR="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r>
              <a:tr h="689828">
                <a:tc>
                  <a:txBody>
                    <a:bodyPr/>
                    <a:lstStyle/>
                    <a:p>
                      <a:pPr algn="ctr" fontAlgn="t"/>
                      <a:r>
                        <a:rPr lang="it-IT" sz="1800" u="none" strike="noStrike" dirty="0" smtClean="0">
                          <a:effectLst/>
                        </a:rPr>
                        <a:t>Sì, bevono ma senza esagerare</a:t>
                      </a:r>
                      <a:endParaRPr lang="it-IT" sz="1800" b="0"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38100" algn="ctr">
                        <a:lnSpc>
                          <a:spcPts val="1600"/>
                        </a:lnSpc>
                        <a:spcAft>
                          <a:spcPts val="0"/>
                        </a:spcAft>
                      </a:pPr>
                      <a:r>
                        <a:rPr lang="it-IT" sz="1800" dirty="0">
                          <a:solidFill>
                            <a:srgbClr val="000000"/>
                          </a:solidFill>
                          <a:effectLst/>
                          <a:latin typeface="+mj-lt"/>
                          <a:ea typeface="Calibri" panose="020F0502020204030204" pitchFamily="34" charset="0"/>
                          <a:cs typeface="Times New Roman" panose="02020603050405020304" pitchFamily="18" charset="0"/>
                        </a:rPr>
                        <a:t>48,1</a:t>
                      </a:r>
                      <a:endParaRPr lang="it-IT" sz="1800" dirty="0">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38100" algn="ctr">
                        <a:lnSpc>
                          <a:spcPts val="1600"/>
                        </a:lnSpc>
                        <a:spcAft>
                          <a:spcPts val="0"/>
                        </a:spcAft>
                      </a:pPr>
                      <a:r>
                        <a:rPr lang="it-IT" sz="1800">
                          <a:solidFill>
                            <a:srgbClr val="000000"/>
                          </a:solidFill>
                          <a:effectLst/>
                          <a:latin typeface="+mj-lt"/>
                          <a:ea typeface="Calibri" panose="020F0502020204030204" pitchFamily="34" charset="0"/>
                          <a:cs typeface="Times New Roman" panose="02020603050405020304" pitchFamily="18" charset="0"/>
                        </a:rPr>
                        <a:t>56,8</a:t>
                      </a:r>
                      <a:endParaRPr lang="it-IT" sz="1800">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38100" algn="ctr">
                        <a:lnSpc>
                          <a:spcPts val="1600"/>
                        </a:lnSpc>
                        <a:spcAft>
                          <a:spcPts val="0"/>
                        </a:spcAft>
                      </a:pPr>
                      <a:r>
                        <a:rPr lang="it-IT" sz="1800">
                          <a:solidFill>
                            <a:srgbClr val="000000"/>
                          </a:solidFill>
                          <a:effectLst/>
                          <a:latin typeface="+mj-lt"/>
                          <a:ea typeface="Calibri" panose="020F0502020204030204" pitchFamily="34" charset="0"/>
                          <a:cs typeface="Times New Roman" panose="02020603050405020304" pitchFamily="18" charset="0"/>
                        </a:rPr>
                        <a:t>52,5</a:t>
                      </a:r>
                      <a:endParaRPr lang="it-IT" sz="1800">
                        <a:effectLst/>
                        <a:latin typeface="+mj-lt"/>
                        <a:ea typeface="Calibri" panose="020F0502020204030204" pitchFamily="34" charset="0"/>
                        <a:cs typeface="Times New Roman" panose="02020603050405020304" pitchFamily="18" charset="0"/>
                      </a:endParaRPr>
                    </a:p>
                  </a:txBody>
                  <a:tcPr marL="0" marR="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99168">
                <a:tc>
                  <a:txBody>
                    <a:bodyPr/>
                    <a:lstStyle/>
                    <a:p>
                      <a:pPr algn="ctr" fontAlgn="t"/>
                      <a:r>
                        <a:rPr lang="it-IT" sz="1800" u="none" strike="noStrike" dirty="0" smtClean="0">
                          <a:effectLst/>
                        </a:rPr>
                        <a:t>Non ne conosco</a:t>
                      </a:r>
                      <a:endParaRPr lang="it-IT" sz="1800" b="0"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38100" algn="ctr">
                        <a:lnSpc>
                          <a:spcPts val="1600"/>
                        </a:lnSpc>
                        <a:spcAft>
                          <a:spcPts val="0"/>
                        </a:spcAft>
                      </a:pPr>
                      <a:r>
                        <a:rPr lang="it-IT" sz="1800" dirty="0">
                          <a:solidFill>
                            <a:srgbClr val="000000"/>
                          </a:solidFill>
                          <a:effectLst/>
                          <a:latin typeface="+mj-lt"/>
                          <a:ea typeface="Calibri" panose="020F0502020204030204" pitchFamily="34" charset="0"/>
                          <a:cs typeface="Times New Roman" panose="02020603050405020304" pitchFamily="18" charset="0"/>
                        </a:rPr>
                        <a:t>32,2</a:t>
                      </a:r>
                      <a:endParaRPr lang="it-IT" sz="1800" dirty="0">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38100" marR="38100" algn="ctr">
                        <a:lnSpc>
                          <a:spcPts val="1600"/>
                        </a:lnSpc>
                        <a:spcAft>
                          <a:spcPts val="0"/>
                        </a:spcAft>
                      </a:pPr>
                      <a:r>
                        <a:rPr lang="it-IT" sz="1800">
                          <a:solidFill>
                            <a:srgbClr val="000000"/>
                          </a:solidFill>
                          <a:effectLst/>
                          <a:latin typeface="+mj-lt"/>
                          <a:ea typeface="Calibri" panose="020F0502020204030204" pitchFamily="34" charset="0"/>
                          <a:cs typeface="Times New Roman" panose="02020603050405020304" pitchFamily="18" charset="0"/>
                        </a:rPr>
                        <a:t>15,7</a:t>
                      </a:r>
                      <a:endParaRPr lang="it-IT" sz="1800">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38100" algn="ctr">
                        <a:lnSpc>
                          <a:spcPts val="1600"/>
                        </a:lnSpc>
                        <a:spcAft>
                          <a:spcPts val="0"/>
                        </a:spcAft>
                      </a:pPr>
                      <a:r>
                        <a:rPr lang="it-IT" sz="1800" dirty="0">
                          <a:solidFill>
                            <a:srgbClr val="000000"/>
                          </a:solidFill>
                          <a:effectLst/>
                          <a:latin typeface="+mj-lt"/>
                          <a:ea typeface="Calibri" panose="020F0502020204030204" pitchFamily="34" charset="0"/>
                          <a:cs typeface="Times New Roman" panose="02020603050405020304" pitchFamily="18" charset="0"/>
                        </a:rPr>
                        <a:t>7,4</a:t>
                      </a:r>
                      <a:endParaRPr lang="it-IT" sz="1800" dirty="0">
                        <a:effectLst/>
                        <a:latin typeface="+mj-lt"/>
                        <a:ea typeface="Calibri" panose="020F0502020204030204" pitchFamily="34" charset="0"/>
                        <a:cs typeface="Times New Roman" panose="02020603050405020304" pitchFamily="18" charset="0"/>
                      </a:endParaRPr>
                    </a:p>
                  </a:txBody>
                  <a:tcPr marL="0" marR="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r>
            </a:tbl>
          </a:graphicData>
        </a:graphic>
      </p:graphicFrame>
      <p:pic>
        <p:nvPicPr>
          <p:cNvPr id="20" name="Immagine 19"/>
          <p:cNvPicPr>
            <a:picLocks noChangeAspect="1"/>
          </p:cNvPicPr>
          <p:nvPr/>
        </p:nvPicPr>
        <p:blipFill>
          <a:blip r:embed="rId5">
            <a:clrChange>
              <a:clrFrom>
                <a:srgbClr val="FFFFFF"/>
              </a:clrFrom>
              <a:clrTo>
                <a:srgbClr val="FFFFFF">
                  <a:alpha val="0"/>
                </a:srgbClr>
              </a:clrTo>
            </a:clrChange>
          </a:blip>
          <a:stretch>
            <a:fillRect/>
          </a:stretch>
        </p:blipFill>
        <p:spPr>
          <a:xfrm>
            <a:off x="3821927" y="4807837"/>
            <a:ext cx="542405" cy="917503"/>
          </a:xfrm>
          <a:prstGeom prst="rect">
            <a:avLst/>
          </a:prstGeom>
        </p:spPr>
      </p:pic>
      <p:pic>
        <p:nvPicPr>
          <p:cNvPr id="21" name="Immagine 20"/>
          <p:cNvPicPr>
            <a:picLocks noChangeAspect="1"/>
          </p:cNvPicPr>
          <p:nvPr/>
        </p:nvPicPr>
        <p:blipFill>
          <a:blip r:embed="rId6"/>
          <a:stretch>
            <a:fillRect/>
          </a:stretch>
        </p:blipFill>
        <p:spPr>
          <a:xfrm>
            <a:off x="3785993" y="5789688"/>
            <a:ext cx="514350" cy="889980"/>
          </a:xfrm>
          <a:prstGeom prst="rect">
            <a:avLst/>
          </a:prstGeom>
        </p:spPr>
      </p:pic>
      <p:sp>
        <p:nvSpPr>
          <p:cNvPr id="22" name="CasellaDiTesto 21"/>
          <p:cNvSpPr txBox="1"/>
          <p:nvPr/>
        </p:nvSpPr>
        <p:spPr>
          <a:xfrm>
            <a:off x="4312753" y="4989829"/>
            <a:ext cx="6611992" cy="646331"/>
          </a:xfrm>
          <a:prstGeom prst="rect">
            <a:avLst/>
          </a:prstGeom>
          <a:noFill/>
        </p:spPr>
        <p:txBody>
          <a:bodyPr wrap="square" rtlCol="0">
            <a:spAutoFit/>
          </a:bodyPr>
          <a:lstStyle/>
          <a:p>
            <a:r>
              <a:rPr lang="it-IT" dirty="0" smtClean="0">
                <a:solidFill>
                  <a:schemeClr val="accent2"/>
                </a:solidFill>
              </a:rPr>
              <a:t>13 anni</a:t>
            </a:r>
            <a:r>
              <a:rPr lang="it-IT" dirty="0" smtClean="0"/>
              <a:t>: 30% </a:t>
            </a:r>
            <a:r>
              <a:rPr lang="it-IT" sz="1600" dirty="0" smtClean="0"/>
              <a:t>non ne conosce </a:t>
            </a:r>
            <a:r>
              <a:rPr lang="it-IT" dirty="0" smtClean="0">
                <a:sym typeface="Wingdings" panose="05000000000000000000" pitchFamily="2" charset="2"/>
              </a:rPr>
              <a:t> 21% </a:t>
            </a:r>
            <a:r>
              <a:rPr lang="it-IT" sz="1600" dirty="0" smtClean="0">
                <a:sym typeface="Wingdings" panose="05000000000000000000" pitchFamily="2" charset="2"/>
              </a:rPr>
              <a:t>sì, bevono troppo</a:t>
            </a:r>
            <a:r>
              <a:rPr lang="it-IT" sz="1600" dirty="0" smtClean="0"/>
              <a:t> </a:t>
            </a:r>
          </a:p>
          <a:p>
            <a:r>
              <a:rPr lang="it-IT" dirty="0" smtClean="0">
                <a:solidFill>
                  <a:schemeClr val="accent2"/>
                </a:solidFill>
              </a:rPr>
              <a:t>15 </a:t>
            </a:r>
            <a:r>
              <a:rPr lang="it-IT" dirty="0">
                <a:solidFill>
                  <a:schemeClr val="accent2"/>
                </a:solidFill>
              </a:rPr>
              <a:t>anni</a:t>
            </a:r>
            <a:r>
              <a:rPr lang="it-IT" dirty="0"/>
              <a:t>: </a:t>
            </a:r>
            <a:r>
              <a:rPr lang="it-IT" dirty="0" smtClean="0"/>
              <a:t> 6% </a:t>
            </a:r>
            <a:r>
              <a:rPr lang="it-IT" sz="1600" dirty="0"/>
              <a:t>non ne </a:t>
            </a:r>
            <a:r>
              <a:rPr lang="it-IT" sz="1600" dirty="0" smtClean="0"/>
              <a:t>conosce  </a:t>
            </a:r>
            <a:r>
              <a:rPr lang="it-IT" dirty="0">
                <a:sym typeface="Wingdings" panose="05000000000000000000" pitchFamily="2" charset="2"/>
              </a:rPr>
              <a:t> </a:t>
            </a:r>
            <a:r>
              <a:rPr lang="it-IT" dirty="0" smtClean="0">
                <a:sym typeface="Wingdings" panose="05000000000000000000" pitchFamily="2" charset="2"/>
              </a:rPr>
              <a:t>45% </a:t>
            </a:r>
            <a:r>
              <a:rPr lang="it-IT" sz="1600" dirty="0">
                <a:sym typeface="Wingdings" panose="05000000000000000000" pitchFamily="2" charset="2"/>
              </a:rPr>
              <a:t>sì, bevono troppo</a:t>
            </a:r>
            <a:r>
              <a:rPr lang="it-IT" sz="1600" dirty="0"/>
              <a:t> </a:t>
            </a:r>
          </a:p>
        </p:txBody>
      </p:sp>
      <p:sp>
        <p:nvSpPr>
          <p:cNvPr id="24" name="CasellaDiTesto 23"/>
          <p:cNvSpPr txBox="1"/>
          <p:nvPr/>
        </p:nvSpPr>
        <p:spPr>
          <a:xfrm>
            <a:off x="4351143" y="5935311"/>
            <a:ext cx="6611992" cy="646331"/>
          </a:xfrm>
          <a:prstGeom prst="rect">
            <a:avLst/>
          </a:prstGeom>
          <a:noFill/>
        </p:spPr>
        <p:txBody>
          <a:bodyPr wrap="square" rtlCol="0">
            <a:spAutoFit/>
          </a:bodyPr>
          <a:lstStyle/>
          <a:p>
            <a:r>
              <a:rPr lang="it-IT" dirty="0" smtClean="0">
                <a:solidFill>
                  <a:schemeClr val="accent2"/>
                </a:solidFill>
              </a:rPr>
              <a:t>13 anni</a:t>
            </a:r>
            <a:r>
              <a:rPr lang="it-IT" dirty="0" smtClean="0"/>
              <a:t>: 36% </a:t>
            </a:r>
            <a:r>
              <a:rPr lang="it-IT" sz="1600" dirty="0" smtClean="0"/>
              <a:t>non ne conosce </a:t>
            </a:r>
            <a:r>
              <a:rPr lang="it-IT" dirty="0" smtClean="0">
                <a:sym typeface="Wingdings" panose="05000000000000000000" pitchFamily="2" charset="2"/>
              </a:rPr>
              <a:t> 18% </a:t>
            </a:r>
            <a:r>
              <a:rPr lang="it-IT" sz="1600" dirty="0" smtClean="0">
                <a:sym typeface="Wingdings" panose="05000000000000000000" pitchFamily="2" charset="2"/>
              </a:rPr>
              <a:t>sì, bevono troppo</a:t>
            </a:r>
            <a:r>
              <a:rPr lang="it-IT" sz="1600" dirty="0" smtClean="0"/>
              <a:t> </a:t>
            </a:r>
          </a:p>
          <a:p>
            <a:r>
              <a:rPr lang="it-IT" dirty="0" smtClean="0">
                <a:solidFill>
                  <a:schemeClr val="accent2"/>
                </a:solidFill>
              </a:rPr>
              <a:t>15 </a:t>
            </a:r>
            <a:r>
              <a:rPr lang="it-IT" dirty="0">
                <a:solidFill>
                  <a:schemeClr val="accent2"/>
                </a:solidFill>
              </a:rPr>
              <a:t>anni</a:t>
            </a:r>
            <a:r>
              <a:rPr lang="it-IT" dirty="0"/>
              <a:t>: </a:t>
            </a:r>
            <a:r>
              <a:rPr lang="it-IT" dirty="0" smtClean="0"/>
              <a:t> 9% </a:t>
            </a:r>
            <a:r>
              <a:rPr lang="it-IT" sz="1600" dirty="0"/>
              <a:t>non ne </a:t>
            </a:r>
            <a:r>
              <a:rPr lang="it-IT" sz="1600" dirty="0" smtClean="0"/>
              <a:t>conosce  </a:t>
            </a:r>
            <a:r>
              <a:rPr lang="it-IT" dirty="0">
                <a:sym typeface="Wingdings" panose="05000000000000000000" pitchFamily="2" charset="2"/>
              </a:rPr>
              <a:t> </a:t>
            </a:r>
            <a:r>
              <a:rPr lang="it-IT" dirty="0" smtClean="0">
                <a:sym typeface="Wingdings" panose="05000000000000000000" pitchFamily="2" charset="2"/>
              </a:rPr>
              <a:t>35% </a:t>
            </a:r>
            <a:r>
              <a:rPr lang="it-IT" sz="1600" dirty="0">
                <a:sym typeface="Wingdings" panose="05000000000000000000" pitchFamily="2" charset="2"/>
              </a:rPr>
              <a:t>sì, bevono troppo</a:t>
            </a:r>
            <a:r>
              <a:rPr lang="it-IT" sz="1600" dirty="0"/>
              <a:t> </a:t>
            </a:r>
          </a:p>
        </p:txBody>
      </p:sp>
      <p:sp>
        <p:nvSpPr>
          <p:cNvPr id="25" name="Titolo 3"/>
          <p:cNvSpPr txBox="1">
            <a:spLocks/>
          </p:cNvSpPr>
          <p:nvPr/>
        </p:nvSpPr>
        <p:spPr>
          <a:xfrm>
            <a:off x="624255" y="105121"/>
            <a:ext cx="7586665" cy="4826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000" b="1" dirty="0" smtClean="0"/>
              <a:t>I comportamenti tra pari aumentano l’esposizione al rischio?</a:t>
            </a:r>
            <a:endParaRPr lang="it-IT" sz="2000" b="1" dirty="0"/>
          </a:p>
        </p:txBody>
      </p:sp>
      <p:sp>
        <p:nvSpPr>
          <p:cNvPr id="26" name="CasellaDiTesto 25"/>
          <p:cNvSpPr txBox="1"/>
          <p:nvPr/>
        </p:nvSpPr>
        <p:spPr>
          <a:xfrm>
            <a:off x="10678870" y="6581001"/>
            <a:ext cx="1638300" cy="276999"/>
          </a:xfrm>
          <a:prstGeom prst="rect">
            <a:avLst/>
          </a:prstGeom>
          <a:noFill/>
        </p:spPr>
        <p:txBody>
          <a:bodyPr wrap="square" rtlCol="0">
            <a:spAutoFit/>
          </a:bodyPr>
          <a:lstStyle/>
          <a:p>
            <a:r>
              <a:rPr lang="it-IT" sz="1200" i="1" dirty="0" smtClean="0">
                <a:solidFill>
                  <a:schemeClr val="bg1"/>
                </a:solidFill>
              </a:rPr>
              <a:t>Silvia Pilutti 2016</a:t>
            </a:r>
            <a:endParaRPr lang="it-IT" sz="1200" i="1" dirty="0">
              <a:solidFill>
                <a:schemeClr val="bg1"/>
              </a:solidFill>
            </a:endParaRPr>
          </a:p>
        </p:txBody>
      </p:sp>
      <p:sp>
        <p:nvSpPr>
          <p:cNvPr id="14" name="Segnaposto numero diapositiva 1"/>
          <p:cNvSpPr>
            <a:spLocks noGrp="1"/>
          </p:cNvSpPr>
          <p:nvPr>
            <p:ph type="sldNum" sz="quarter" idx="12"/>
          </p:nvPr>
        </p:nvSpPr>
        <p:spPr>
          <a:xfrm>
            <a:off x="0" y="6463044"/>
            <a:ext cx="512502" cy="365125"/>
          </a:xfrm>
        </p:spPr>
        <p:txBody>
          <a:bodyPr/>
          <a:lstStyle/>
          <a:p>
            <a:r>
              <a:rPr lang="it-IT" sz="1800" dirty="0" smtClean="0">
                <a:solidFill>
                  <a:schemeClr val="tx1"/>
                </a:solidFill>
              </a:rPr>
              <a:t>12</a:t>
            </a:r>
            <a:endParaRPr lang="it-IT" sz="1800" dirty="0">
              <a:solidFill>
                <a:schemeClr val="tx1"/>
              </a:solidFill>
            </a:endParaRPr>
          </a:p>
        </p:txBody>
      </p:sp>
    </p:spTree>
    <p:extLst>
      <p:ext uri="{BB962C8B-B14F-4D97-AF65-F5344CB8AC3E}">
        <p14:creationId xmlns:p14="http://schemas.microsoft.com/office/powerpoint/2010/main" val="873340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p:cNvSpPr>
          <p:nvPr/>
        </p:nvSpPr>
        <p:spPr>
          <a:xfrm>
            <a:off x="419100" y="91733"/>
            <a:ext cx="4165600" cy="4826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000" b="1" dirty="0" smtClean="0"/>
              <a:t>Di cosa si ubriacano i giovani?</a:t>
            </a:r>
            <a:endParaRPr lang="it-IT" sz="2000" b="1" dirty="0"/>
          </a:p>
        </p:txBody>
      </p:sp>
      <p:graphicFrame>
        <p:nvGraphicFramePr>
          <p:cNvPr id="6" name="Grafico 5"/>
          <p:cNvGraphicFramePr>
            <a:graphicFrameLocks/>
          </p:cNvGraphicFramePr>
          <p:nvPr>
            <p:extLst>
              <p:ext uri="{D42A27DB-BD31-4B8C-83A1-F6EECF244321}">
                <p14:modId xmlns:p14="http://schemas.microsoft.com/office/powerpoint/2010/main" val="937186932"/>
              </p:ext>
            </p:extLst>
          </p:nvPr>
        </p:nvGraphicFramePr>
        <p:xfrm>
          <a:off x="2667743" y="574333"/>
          <a:ext cx="9283700" cy="4914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co 6"/>
          <p:cNvGraphicFramePr>
            <a:graphicFrameLocks/>
          </p:cNvGraphicFramePr>
          <p:nvPr>
            <p:extLst>
              <p:ext uri="{D42A27DB-BD31-4B8C-83A1-F6EECF244321}">
                <p14:modId xmlns:p14="http://schemas.microsoft.com/office/powerpoint/2010/main" val="1440441368"/>
              </p:ext>
            </p:extLst>
          </p:nvPr>
        </p:nvGraphicFramePr>
        <p:xfrm>
          <a:off x="12700" y="3086100"/>
          <a:ext cx="5181600" cy="3127033"/>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magine 7"/>
          <p:cNvPicPr>
            <a:picLocks noChangeAspect="1"/>
          </p:cNvPicPr>
          <p:nvPr/>
        </p:nvPicPr>
        <p:blipFill>
          <a:blip r:embed="rId5">
            <a:clrChange>
              <a:clrFrom>
                <a:srgbClr val="FFFFFF"/>
              </a:clrFrom>
              <a:clrTo>
                <a:srgbClr val="FFFFFF">
                  <a:alpha val="0"/>
                </a:srgbClr>
              </a:clrTo>
            </a:clrChange>
          </a:blip>
          <a:stretch>
            <a:fillRect/>
          </a:stretch>
        </p:blipFill>
        <p:spPr>
          <a:xfrm>
            <a:off x="2454937" y="4775473"/>
            <a:ext cx="297125" cy="502600"/>
          </a:xfrm>
          <a:prstGeom prst="rect">
            <a:avLst/>
          </a:prstGeom>
        </p:spPr>
      </p:pic>
      <p:pic>
        <p:nvPicPr>
          <p:cNvPr id="9" name="Immagine 8"/>
          <p:cNvPicPr>
            <a:picLocks noChangeAspect="1"/>
          </p:cNvPicPr>
          <p:nvPr/>
        </p:nvPicPr>
        <p:blipFill>
          <a:blip r:embed="rId6">
            <a:clrChange>
              <a:clrFrom>
                <a:srgbClr val="FFFFFF"/>
              </a:clrFrom>
              <a:clrTo>
                <a:srgbClr val="FFFFFF">
                  <a:alpha val="0"/>
                </a:srgbClr>
              </a:clrTo>
            </a:clrChange>
          </a:blip>
          <a:stretch>
            <a:fillRect/>
          </a:stretch>
        </p:blipFill>
        <p:spPr>
          <a:xfrm>
            <a:off x="1865560" y="5489233"/>
            <a:ext cx="244723" cy="423445"/>
          </a:xfrm>
          <a:prstGeom prst="rect">
            <a:avLst/>
          </a:prstGeom>
        </p:spPr>
      </p:pic>
      <p:grpSp>
        <p:nvGrpSpPr>
          <p:cNvPr id="10" name="Gruppo 14"/>
          <p:cNvGrpSpPr>
            <a:grpSpLocks/>
          </p:cNvGrpSpPr>
          <p:nvPr/>
        </p:nvGrpSpPr>
        <p:grpSpPr bwMode="auto">
          <a:xfrm rot="271583">
            <a:off x="487306" y="708626"/>
            <a:ext cx="3477090" cy="1865948"/>
            <a:chOff x="6662881" y="1875009"/>
            <a:chExt cx="3476577" cy="1864743"/>
          </a:xfrm>
        </p:grpSpPr>
        <p:sp>
          <p:nvSpPr>
            <p:cNvPr id="11" name="Rettangolo arrotondato 10"/>
            <p:cNvSpPr/>
            <p:nvPr/>
          </p:nvSpPr>
          <p:spPr bwMode="auto">
            <a:xfrm rot="20111295">
              <a:off x="6662881" y="2504855"/>
              <a:ext cx="3476577" cy="1234897"/>
            </a:xfrm>
            <a:prstGeom prst="roundRect">
              <a:avLst>
                <a:gd name="adj" fmla="val 23956"/>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smtClean="0">
                  <a:solidFill>
                    <a:srgbClr val="000000"/>
                  </a:solidFill>
                </a:rPr>
                <a:t>Opinione:</a:t>
              </a:r>
            </a:p>
            <a:p>
              <a:pPr algn="ctr" fontAlgn="auto">
                <a:spcBef>
                  <a:spcPts val="0"/>
                </a:spcBef>
                <a:spcAft>
                  <a:spcPts val="0"/>
                </a:spcAft>
                <a:defRPr/>
              </a:pPr>
              <a:r>
                <a:rPr lang="it-IT" b="1" dirty="0" smtClean="0">
                  <a:solidFill>
                    <a:srgbClr val="000000"/>
                  </a:solidFill>
                </a:rPr>
                <a:t>ci si ubriaca prevalentemente di superalcolici </a:t>
              </a:r>
            </a:p>
          </p:txBody>
        </p:sp>
        <p:pic>
          <p:nvPicPr>
            <p:cNvPr id="12" name="Picture 8"/>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525148">
              <a:off x="8387740" y="1897754"/>
              <a:ext cx="614124" cy="56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CasellaDiTesto 12"/>
          <p:cNvSpPr txBox="1"/>
          <p:nvPr/>
        </p:nvSpPr>
        <p:spPr>
          <a:xfrm>
            <a:off x="10678870" y="6581001"/>
            <a:ext cx="1638300" cy="276999"/>
          </a:xfrm>
          <a:prstGeom prst="rect">
            <a:avLst/>
          </a:prstGeom>
          <a:noFill/>
        </p:spPr>
        <p:txBody>
          <a:bodyPr wrap="square" rtlCol="0">
            <a:spAutoFit/>
          </a:bodyPr>
          <a:lstStyle/>
          <a:p>
            <a:r>
              <a:rPr lang="it-IT" sz="1200" i="1" dirty="0" smtClean="0">
                <a:solidFill>
                  <a:schemeClr val="bg1"/>
                </a:solidFill>
              </a:rPr>
              <a:t>Silvia Pilutti 2016</a:t>
            </a:r>
            <a:endParaRPr lang="it-IT" sz="1200" i="1" dirty="0">
              <a:solidFill>
                <a:schemeClr val="bg1"/>
              </a:solidFill>
            </a:endParaRPr>
          </a:p>
        </p:txBody>
      </p:sp>
      <p:sp>
        <p:nvSpPr>
          <p:cNvPr id="14" name="Segnaposto numero diapositiva 1"/>
          <p:cNvSpPr>
            <a:spLocks noGrp="1"/>
          </p:cNvSpPr>
          <p:nvPr>
            <p:ph type="sldNum" sz="quarter" idx="12"/>
          </p:nvPr>
        </p:nvSpPr>
        <p:spPr>
          <a:xfrm>
            <a:off x="0" y="6463044"/>
            <a:ext cx="512502" cy="365125"/>
          </a:xfrm>
        </p:spPr>
        <p:txBody>
          <a:bodyPr/>
          <a:lstStyle/>
          <a:p>
            <a:r>
              <a:rPr lang="it-IT" sz="1800" dirty="0" smtClean="0">
                <a:solidFill>
                  <a:schemeClr val="tx1"/>
                </a:solidFill>
              </a:rPr>
              <a:t>13</a:t>
            </a:r>
            <a:endParaRPr lang="it-IT" sz="1800" dirty="0">
              <a:solidFill>
                <a:schemeClr val="tx1"/>
              </a:solidFill>
            </a:endParaRPr>
          </a:p>
        </p:txBody>
      </p:sp>
    </p:spTree>
    <p:extLst>
      <p:ext uri="{BB962C8B-B14F-4D97-AF65-F5344CB8AC3E}">
        <p14:creationId xmlns:p14="http://schemas.microsoft.com/office/powerpoint/2010/main" val="3841280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p:cNvSpPr>
          <p:nvPr/>
        </p:nvSpPr>
        <p:spPr>
          <a:xfrm>
            <a:off x="711200" y="104433"/>
            <a:ext cx="5918200" cy="4826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b="1" i="1" dirty="0"/>
              <a:t>Secondo te perché i giovani bevono</a:t>
            </a:r>
            <a:r>
              <a:rPr lang="it-IT" sz="2400" b="1" dirty="0" smtClean="0"/>
              <a:t>?</a:t>
            </a:r>
            <a:endParaRPr lang="it-IT" sz="2400" b="1" dirty="0"/>
          </a:p>
        </p:txBody>
      </p:sp>
      <p:graphicFrame>
        <p:nvGraphicFramePr>
          <p:cNvPr id="5" name="Grafico 4"/>
          <p:cNvGraphicFramePr>
            <a:graphicFrameLocks/>
          </p:cNvGraphicFramePr>
          <p:nvPr>
            <p:extLst>
              <p:ext uri="{D42A27DB-BD31-4B8C-83A1-F6EECF244321}">
                <p14:modId xmlns:p14="http://schemas.microsoft.com/office/powerpoint/2010/main" val="1099025392"/>
              </p:ext>
            </p:extLst>
          </p:nvPr>
        </p:nvGraphicFramePr>
        <p:xfrm>
          <a:off x="1054100" y="1168400"/>
          <a:ext cx="9639300" cy="5168900"/>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llaDiTesto 5"/>
          <p:cNvSpPr txBox="1"/>
          <p:nvPr/>
        </p:nvSpPr>
        <p:spPr>
          <a:xfrm>
            <a:off x="10678870" y="6581001"/>
            <a:ext cx="1638300" cy="276999"/>
          </a:xfrm>
          <a:prstGeom prst="rect">
            <a:avLst/>
          </a:prstGeom>
          <a:noFill/>
        </p:spPr>
        <p:txBody>
          <a:bodyPr wrap="square" rtlCol="0">
            <a:spAutoFit/>
          </a:bodyPr>
          <a:lstStyle/>
          <a:p>
            <a:r>
              <a:rPr lang="it-IT" sz="1200" i="1" dirty="0" smtClean="0">
                <a:solidFill>
                  <a:schemeClr val="bg1"/>
                </a:solidFill>
              </a:rPr>
              <a:t>Silvia Pilutti 2016</a:t>
            </a:r>
            <a:endParaRPr lang="it-IT" sz="1200" i="1" dirty="0">
              <a:solidFill>
                <a:schemeClr val="bg1"/>
              </a:solidFill>
            </a:endParaRPr>
          </a:p>
        </p:txBody>
      </p:sp>
      <p:sp>
        <p:nvSpPr>
          <p:cNvPr id="7" name="Segnaposto numero diapositiva 1"/>
          <p:cNvSpPr>
            <a:spLocks noGrp="1"/>
          </p:cNvSpPr>
          <p:nvPr>
            <p:ph type="sldNum" sz="quarter" idx="12"/>
          </p:nvPr>
        </p:nvSpPr>
        <p:spPr>
          <a:xfrm>
            <a:off x="0" y="6463044"/>
            <a:ext cx="512502" cy="365125"/>
          </a:xfrm>
        </p:spPr>
        <p:txBody>
          <a:bodyPr/>
          <a:lstStyle/>
          <a:p>
            <a:r>
              <a:rPr lang="it-IT" sz="1800" dirty="0" smtClean="0">
                <a:solidFill>
                  <a:schemeClr val="tx1"/>
                </a:solidFill>
              </a:rPr>
              <a:t>14</a:t>
            </a:r>
            <a:endParaRPr lang="it-IT" sz="1800" dirty="0">
              <a:solidFill>
                <a:schemeClr val="tx1"/>
              </a:solidFill>
            </a:endParaRPr>
          </a:p>
        </p:txBody>
      </p:sp>
    </p:spTree>
    <p:extLst>
      <p:ext uri="{BB962C8B-B14F-4D97-AF65-F5344CB8AC3E}">
        <p14:creationId xmlns:p14="http://schemas.microsoft.com/office/powerpoint/2010/main" val="21027407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p:cNvSpPr>
          <p:nvPr/>
        </p:nvSpPr>
        <p:spPr>
          <a:xfrm>
            <a:off x="711200" y="104433"/>
            <a:ext cx="5918200" cy="4826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b="1" i="1" dirty="0"/>
              <a:t>Secondo te perché i giovani bevono</a:t>
            </a:r>
            <a:r>
              <a:rPr lang="it-IT" sz="2400" b="1" dirty="0" smtClean="0"/>
              <a:t>?</a:t>
            </a:r>
            <a:endParaRPr lang="it-IT" sz="2400" b="1" dirty="0"/>
          </a:p>
        </p:txBody>
      </p:sp>
      <p:sp>
        <p:nvSpPr>
          <p:cNvPr id="2" name="Rettangolo 1"/>
          <p:cNvSpPr/>
          <p:nvPr/>
        </p:nvSpPr>
        <p:spPr>
          <a:xfrm rot="20894372">
            <a:off x="-63588" y="894559"/>
            <a:ext cx="3492495" cy="369332"/>
          </a:xfrm>
          <a:prstGeom prst="rect">
            <a:avLst/>
          </a:prstGeom>
        </p:spPr>
        <p:txBody>
          <a:bodyPr wrap="none">
            <a:spAutoFit/>
          </a:bodyPr>
          <a:lstStyle/>
          <a:p>
            <a:r>
              <a:rPr lang="it-IT" b="1" dirty="0" smtClean="0">
                <a:solidFill>
                  <a:srgbClr val="A28312"/>
                </a:solidFill>
              </a:rPr>
              <a:t>«Se </a:t>
            </a:r>
            <a:r>
              <a:rPr lang="it-IT" b="1" dirty="0">
                <a:solidFill>
                  <a:srgbClr val="A28312"/>
                </a:solidFill>
              </a:rPr>
              <a:t>non bevi non sei </a:t>
            </a:r>
            <a:r>
              <a:rPr lang="it-IT" b="1" dirty="0" smtClean="0">
                <a:solidFill>
                  <a:srgbClr val="A28312"/>
                </a:solidFill>
              </a:rPr>
              <a:t>nessuno»</a:t>
            </a:r>
            <a:endParaRPr lang="it-IT" b="1" dirty="0">
              <a:solidFill>
                <a:srgbClr val="A28312"/>
              </a:solidFill>
            </a:endParaRPr>
          </a:p>
        </p:txBody>
      </p:sp>
      <p:sp>
        <p:nvSpPr>
          <p:cNvPr id="3" name="Rettangolo 2"/>
          <p:cNvSpPr/>
          <p:nvPr/>
        </p:nvSpPr>
        <p:spPr>
          <a:xfrm rot="21047108">
            <a:off x="179077" y="1517261"/>
            <a:ext cx="3130549" cy="1200329"/>
          </a:xfrm>
          <a:prstGeom prst="rect">
            <a:avLst/>
          </a:prstGeom>
        </p:spPr>
        <p:txBody>
          <a:bodyPr wrap="square">
            <a:spAutoFit/>
          </a:bodyPr>
          <a:lstStyle/>
          <a:p>
            <a:r>
              <a:rPr lang="it-IT" b="1" dirty="0" smtClean="0">
                <a:solidFill>
                  <a:srgbClr val="A28312"/>
                </a:solidFill>
              </a:rPr>
              <a:t>«Chi </a:t>
            </a:r>
            <a:r>
              <a:rPr lang="it-IT" b="1" dirty="0">
                <a:solidFill>
                  <a:srgbClr val="A28312"/>
                </a:solidFill>
              </a:rPr>
              <a:t>non beve è considerato inferiore agli altri in quanto non ha il coraggio di </a:t>
            </a:r>
            <a:r>
              <a:rPr lang="it-IT" b="1" dirty="0" smtClean="0">
                <a:solidFill>
                  <a:srgbClr val="A28312"/>
                </a:solidFill>
              </a:rPr>
              <a:t>farlo»</a:t>
            </a:r>
            <a:endParaRPr lang="it-IT" b="1" dirty="0">
              <a:solidFill>
                <a:srgbClr val="A28312"/>
              </a:solidFill>
            </a:endParaRPr>
          </a:p>
        </p:txBody>
      </p:sp>
      <p:sp>
        <p:nvSpPr>
          <p:cNvPr id="6" name="Rettangolo 5"/>
          <p:cNvSpPr/>
          <p:nvPr/>
        </p:nvSpPr>
        <p:spPr>
          <a:xfrm rot="20297680">
            <a:off x="624442" y="2933985"/>
            <a:ext cx="4483645" cy="1477328"/>
          </a:xfrm>
          <a:prstGeom prst="rect">
            <a:avLst/>
          </a:prstGeom>
        </p:spPr>
        <p:txBody>
          <a:bodyPr wrap="square">
            <a:spAutoFit/>
          </a:bodyPr>
          <a:lstStyle/>
          <a:p>
            <a:r>
              <a:rPr lang="it-IT" b="1" dirty="0" smtClean="0">
                <a:solidFill>
                  <a:srgbClr val="A28312"/>
                </a:solidFill>
              </a:rPr>
              <a:t>«Lo </a:t>
            </a:r>
            <a:r>
              <a:rPr lang="it-IT" b="1" dirty="0">
                <a:solidFill>
                  <a:srgbClr val="A28312"/>
                </a:solidFill>
              </a:rPr>
              <a:t>fanno perché devono adeguarsi al gruppo che frequentano, per non essere discriminati dai loro amici che bevono ad ogni occasione che si </a:t>
            </a:r>
            <a:r>
              <a:rPr lang="it-IT" b="1" dirty="0" smtClean="0">
                <a:solidFill>
                  <a:srgbClr val="A28312"/>
                </a:solidFill>
              </a:rPr>
              <a:t>presenta»</a:t>
            </a:r>
            <a:endParaRPr lang="it-IT" b="1" dirty="0">
              <a:solidFill>
                <a:srgbClr val="A28312"/>
              </a:solidFill>
            </a:endParaRPr>
          </a:p>
        </p:txBody>
      </p:sp>
      <p:sp>
        <p:nvSpPr>
          <p:cNvPr id="7" name="Rettangolo 6"/>
          <p:cNvSpPr/>
          <p:nvPr/>
        </p:nvSpPr>
        <p:spPr>
          <a:xfrm rot="566900">
            <a:off x="3320753" y="900985"/>
            <a:ext cx="2838542" cy="1200329"/>
          </a:xfrm>
          <a:prstGeom prst="rect">
            <a:avLst/>
          </a:prstGeom>
        </p:spPr>
        <p:txBody>
          <a:bodyPr wrap="square">
            <a:spAutoFit/>
          </a:bodyPr>
          <a:lstStyle/>
          <a:p>
            <a:r>
              <a:rPr lang="it-IT" b="1" dirty="0" smtClean="0">
                <a:solidFill>
                  <a:srgbClr val="A28312"/>
                </a:solidFill>
              </a:rPr>
              <a:t>«Tutti </a:t>
            </a:r>
            <a:r>
              <a:rPr lang="it-IT" b="1" dirty="0">
                <a:solidFill>
                  <a:srgbClr val="A28312"/>
                </a:solidFill>
              </a:rPr>
              <a:t>dicono che è forte bere e che se non bevi sei una bambina </a:t>
            </a:r>
            <a:r>
              <a:rPr lang="it-IT" b="1" dirty="0" smtClean="0">
                <a:solidFill>
                  <a:srgbClr val="A28312"/>
                </a:solidFill>
              </a:rPr>
              <a:t>ignorante»</a:t>
            </a:r>
            <a:endParaRPr lang="it-IT" b="1" dirty="0">
              <a:solidFill>
                <a:srgbClr val="A28312"/>
              </a:solidFill>
            </a:endParaRPr>
          </a:p>
        </p:txBody>
      </p:sp>
      <p:sp>
        <p:nvSpPr>
          <p:cNvPr id="8" name="Rettangolo 7"/>
          <p:cNvSpPr/>
          <p:nvPr/>
        </p:nvSpPr>
        <p:spPr>
          <a:xfrm rot="757455">
            <a:off x="7453286" y="996083"/>
            <a:ext cx="4775198" cy="1200329"/>
          </a:xfrm>
          <a:prstGeom prst="rect">
            <a:avLst/>
          </a:prstGeom>
        </p:spPr>
        <p:txBody>
          <a:bodyPr wrap="square">
            <a:spAutoFit/>
          </a:bodyPr>
          <a:lstStyle/>
          <a:p>
            <a:r>
              <a:rPr lang="it-IT" b="1" dirty="0" smtClean="0">
                <a:solidFill>
                  <a:srgbClr val="0070C0"/>
                </a:solidFill>
              </a:rPr>
              <a:t>«I </a:t>
            </a:r>
            <a:r>
              <a:rPr lang="it-IT" b="1" dirty="0">
                <a:solidFill>
                  <a:srgbClr val="0070C0"/>
                </a:solidFill>
              </a:rPr>
              <a:t>miei amici non bevono ma alcuni conoscenti lo trovano praticamente obbligatorio quando ad esempio vanno in discoteca, per farsi </a:t>
            </a:r>
            <a:r>
              <a:rPr lang="it-IT" b="1" dirty="0" smtClean="0">
                <a:solidFill>
                  <a:srgbClr val="0070C0"/>
                </a:solidFill>
              </a:rPr>
              <a:t>vedere»</a:t>
            </a:r>
            <a:endParaRPr lang="it-IT" b="1" dirty="0">
              <a:solidFill>
                <a:srgbClr val="0070C0"/>
              </a:solidFill>
            </a:endParaRPr>
          </a:p>
        </p:txBody>
      </p:sp>
      <p:sp>
        <p:nvSpPr>
          <p:cNvPr id="9" name="Rettangolo 8"/>
          <p:cNvSpPr/>
          <p:nvPr/>
        </p:nvSpPr>
        <p:spPr>
          <a:xfrm rot="496228">
            <a:off x="6158886" y="1974809"/>
            <a:ext cx="3384534" cy="1200329"/>
          </a:xfrm>
          <a:prstGeom prst="rect">
            <a:avLst/>
          </a:prstGeom>
        </p:spPr>
        <p:txBody>
          <a:bodyPr wrap="square">
            <a:spAutoFit/>
          </a:bodyPr>
          <a:lstStyle/>
          <a:p>
            <a:r>
              <a:rPr lang="it-IT" b="1" dirty="0" smtClean="0">
                <a:solidFill>
                  <a:srgbClr val="0070C0"/>
                </a:solidFill>
              </a:rPr>
              <a:t>«Bere </a:t>
            </a:r>
            <a:r>
              <a:rPr lang="it-IT" b="1" dirty="0">
                <a:solidFill>
                  <a:srgbClr val="0070C0"/>
                </a:solidFill>
              </a:rPr>
              <a:t>poco con gli amici fa bene, assaggiare ogni tanto non è sbagliato, alle feste è una offesa non </a:t>
            </a:r>
            <a:r>
              <a:rPr lang="it-IT" b="1" dirty="0" smtClean="0">
                <a:solidFill>
                  <a:srgbClr val="0070C0"/>
                </a:solidFill>
              </a:rPr>
              <a:t>bere»</a:t>
            </a:r>
            <a:endParaRPr lang="it-IT" b="1" dirty="0">
              <a:solidFill>
                <a:srgbClr val="0070C0"/>
              </a:solidFill>
            </a:endParaRPr>
          </a:p>
        </p:txBody>
      </p:sp>
      <p:sp>
        <p:nvSpPr>
          <p:cNvPr id="10" name="Rettangolo 9"/>
          <p:cNvSpPr/>
          <p:nvPr/>
        </p:nvSpPr>
        <p:spPr>
          <a:xfrm rot="461849">
            <a:off x="6880953" y="3749627"/>
            <a:ext cx="5061386" cy="369332"/>
          </a:xfrm>
          <a:prstGeom prst="rect">
            <a:avLst/>
          </a:prstGeom>
        </p:spPr>
        <p:txBody>
          <a:bodyPr wrap="none">
            <a:spAutoFit/>
          </a:bodyPr>
          <a:lstStyle/>
          <a:p>
            <a:r>
              <a:rPr lang="it-IT" b="1" dirty="0" smtClean="0">
                <a:solidFill>
                  <a:schemeClr val="accent5"/>
                </a:solidFill>
              </a:rPr>
              <a:t>«Per </a:t>
            </a:r>
            <a:r>
              <a:rPr lang="it-IT" b="1" dirty="0">
                <a:solidFill>
                  <a:schemeClr val="accent5"/>
                </a:solidFill>
              </a:rPr>
              <a:t>rimorchiare perché non si ha </a:t>
            </a:r>
            <a:r>
              <a:rPr lang="it-IT" b="1" dirty="0" smtClean="0">
                <a:solidFill>
                  <a:schemeClr val="accent5"/>
                </a:solidFill>
              </a:rPr>
              <a:t>vergogna»</a:t>
            </a:r>
            <a:endParaRPr lang="it-IT" b="1" dirty="0">
              <a:solidFill>
                <a:schemeClr val="accent5"/>
              </a:solidFill>
            </a:endParaRPr>
          </a:p>
        </p:txBody>
      </p:sp>
      <p:sp>
        <p:nvSpPr>
          <p:cNvPr id="11" name="Rettangolo 10"/>
          <p:cNvSpPr/>
          <p:nvPr/>
        </p:nvSpPr>
        <p:spPr>
          <a:xfrm rot="680484">
            <a:off x="4331838" y="3975325"/>
            <a:ext cx="6096000" cy="1200329"/>
          </a:xfrm>
          <a:prstGeom prst="rect">
            <a:avLst/>
          </a:prstGeom>
        </p:spPr>
        <p:txBody>
          <a:bodyPr>
            <a:spAutoFit/>
          </a:bodyPr>
          <a:lstStyle/>
          <a:p>
            <a:r>
              <a:rPr lang="it-IT" b="1" dirty="0" smtClean="0">
                <a:solidFill>
                  <a:schemeClr val="accent5"/>
                </a:solidFill>
              </a:rPr>
              <a:t>«[bere] piace </a:t>
            </a:r>
            <a:r>
              <a:rPr lang="it-IT" b="1" dirty="0">
                <a:solidFill>
                  <a:schemeClr val="accent5"/>
                </a:solidFill>
              </a:rPr>
              <a:t>ed è molto utile sul momento per dimenticare tutti i problemi che si hanno, anche quelli più sciocchi ma che a questa età influiscono molto sulle </a:t>
            </a:r>
            <a:r>
              <a:rPr lang="it-IT" b="1" dirty="0" smtClean="0">
                <a:solidFill>
                  <a:schemeClr val="accent5"/>
                </a:solidFill>
              </a:rPr>
              <a:t>emozioni»</a:t>
            </a:r>
            <a:endParaRPr lang="it-IT" b="1" dirty="0">
              <a:solidFill>
                <a:schemeClr val="accent5"/>
              </a:solidFill>
            </a:endParaRPr>
          </a:p>
        </p:txBody>
      </p:sp>
      <p:sp>
        <p:nvSpPr>
          <p:cNvPr id="12" name="Rettangolo 11"/>
          <p:cNvSpPr/>
          <p:nvPr/>
        </p:nvSpPr>
        <p:spPr>
          <a:xfrm>
            <a:off x="8985444" y="3141048"/>
            <a:ext cx="2943434" cy="369332"/>
          </a:xfrm>
          <a:prstGeom prst="rect">
            <a:avLst/>
          </a:prstGeom>
        </p:spPr>
        <p:txBody>
          <a:bodyPr wrap="none">
            <a:spAutoFit/>
          </a:bodyPr>
          <a:lstStyle/>
          <a:p>
            <a:r>
              <a:rPr lang="it-IT" b="1" dirty="0" smtClean="0">
                <a:solidFill>
                  <a:srgbClr val="00B0F0"/>
                </a:solidFill>
              </a:rPr>
              <a:t>«è </a:t>
            </a:r>
            <a:r>
              <a:rPr lang="it-IT" b="1" dirty="0">
                <a:solidFill>
                  <a:srgbClr val="00B0F0"/>
                </a:solidFill>
              </a:rPr>
              <a:t>da sballo e </a:t>
            </a:r>
            <a:r>
              <a:rPr lang="it-IT" b="1" dirty="0" smtClean="0">
                <a:solidFill>
                  <a:srgbClr val="00B0F0"/>
                </a:solidFill>
              </a:rPr>
              <a:t>bellissimo»</a:t>
            </a:r>
            <a:endParaRPr lang="it-IT" b="1" dirty="0">
              <a:solidFill>
                <a:srgbClr val="00B0F0"/>
              </a:solidFill>
            </a:endParaRPr>
          </a:p>
        </p:txBody>
      </p:sp>
      <p:sp>
        <p:nvSpPr>
          <p:cNvPr id="13" name="CasellaDiTesto 12"/>
          <p:cNvSpPr txBox="1"/>
          <p:nvPr/>
        </p:nvSpPr>
        <p:spPr>
          <a:xfrm rot="20772247">
            <a:off x="1437432" y="5472329"/>
            <a:ext cx="3608104" cy="369332"/>
          </a:xfrm>
          <a:prstGeom prst="rect">
            <a:avLst/>
          </a:prstGeom>
          <a:noFill/>
        </p:spPr>
        <p:txBody>
          <a:bodyPr wrap="none" rtlCol="0">
            <a:spAutoFit/>
          </a:bodyPr>
          <a:lstStyle/>
          <a:p>
            <a:r>
              <a:rPr lang="it-IT" b="1" dirty="0" smtClean="0"/>
              <a:t>«E’ uno sballo, ci si sente fighi»</a:t>
            </a:r>
            <a:endParaRPr lang="it-IT" b="1" dirty="0"/>
          </a:p>
        </p:txBody>
      </p:sp>
      <p:sp>
        <p:nvSpPr>
          <p:cNvPr id="14" name="Rettangolo 13"/>
          <p:cNvSpPr/>
          <p:nvPr/>
        </p:nvSpPr>
        <p:spPr>
          <a:xfrm>
            <a:off x="4080018" y="5636947"/>
            <a:ext cx="5892960" cy="369332"/>
          </a:xfrm>
          <a:prstGeom prst="rect">
            <a:avLst/>
          </a:prstGeom>
        </p:spPr>
        <p:txBody>
          <a:bodyPr wrap="none">
            <a:spAutoFit/>
          </a:bodyPr>
          <a:lstStyle/>
          <a:p>
            <a:r>
              <a:rPr lang="it-IT" b="1" smtClean="0"/>
              <a:t>«Che è uno sballo, che ci provi con tutte le ragazze»</a:t>
            </a:r>
            <a:endParaRPr lang="it-IT" b="1" dirty="0"/>
          </a:p>
        </p:txBody>
      </p:sp>
      <p:sp>
        <p:nvSpPr>
          <p:cNvPr id="15" name="Rettangolo 14"/>
          <p:cNvSpPr/>
          <p:nvPr/>
        </p:nvSpPr>
        <p:spPr>
          <a:xfrm>
            <a:off x="3241484" y="6133620"/>
            <a:ext cx="3862724" cy="369332"/>
          </a:xfrm>
          <a:prstGeom prst="rect">
            <a:avLst/>
          </a:prstGeom>
        </p:spPr>
        <p:txBody>
          <a:bodyPr wrap="none">
            <a:spAutoFit/>
          </a:bodyPr>
          <a:lstStyle/>
          <a:p>
            <a:r>
              <a:rPr lang="it-IT" b="1" dirty="0" smtClean="0"/>
              <a:t>«sballo </a:t>
            </a:r>
            <a:r>
              <a:rPr lang="it-IT" b="1" dirty="0"/>
              <a:t>per sentirsi fighi e </a:t>
            </a:r>
            <a:r>
              <a:rPr lang="it-IT" b="1" dirty="0" smtClean="0"/>
              <a:t>grandi»</a:t>
            </a:r>
            <a:endParaRPr lang="it-IT" b="1" dirty="0"/>
          </a:p>
        </p:txBody>
      </p:sp>
      <p:sp>
        <p:nvSpPr>
          <p:cNvPr id="16" name="CasellaDiTesto 15"/>
          <p:cNvSpPr txBox="1"/>
          <p:nvPr/>
        </p:nvSpPr>
        <p:spPr>
          <a:xfrm>
            <a:off x="10678870" y="6581001"/>
            <a:ext cx="1638300" cy="276999"/>
          </a:xfrm>
          <a:prstGeom prst="rect">
            <a:avLst/>
          </a:prstGeom>
          <a:noFill/>
        </p:spPr>
        <p:txBody>
          <a:bodyPr wrap="square" rtlCol="0">
            <a:spAutoFit/>
          </a:bodyPr>
          <a:lstStyle/>
          <a:p>
            <a:r>
              <a:rPr lang="it-IT" sz="1200" i="1" dirty="0" smtClean="0">
                <a:solidFill>
                  <a:schemeClr val="bg1"/>
                </a:solidFill>
              </a:rPr>
              <a:t>Silvia Pilutti 2016</a:t>
            </a:r>
            <a:endParaRPr lang="it-IT" sz="1200" i="1" dirty="0">
              <a:solidFill>
                <a:schemeClr val="bg1"/>
              </a:solidFill>
            </a:endParaRPr>
          </a:p>
        </p:txBody>
      </p:sp>
      <p:sp>
        <p:nvSpPr>
          <p:cNvPr id="17" name="Segnaposto numero diapositiva 1"/>
          <p:cNvSpPr>
            <a:spLocks noGrp="1"/>
          </p:cNvSpPr>
          <p:nvPr>
            <p:ph type="sldNum" sz="quarter" idx="12"/>
          </p:nvPr>
        </p:nvSpPr>
        <p:spPr>
          <a:xfrm>
            <a:off x="0" y="6463044"/>
            <a:ext cx="512502" cy="365125"/>
          </a:xfrm>
        </p:spPr>
        <p:txBody>
          <a:bodyPr/>
          <a:lstStyle/>
          <a:p>
            <a:r>
              <a:rPr lang="it-IT" sz="1800" dirty="0" smtClean="0">
                <a:solidFill>
                  <a:schemeClr val="tx1"/>
                </a:solidFill>
              </a:rPr>
              <a:t>15</a:t>
            </a:r>
            <a:endParaRPr lang="it-IT" sz="1800" dirty="0">
              <a:solidFill>
                <a:schemeClr val="tx1"/>
              </a:solidFill>
            </a:endParaRPr>
          </a:p>
        </p:txBody>
      </p:sp>
    </p:spTree>
    <p:extLst>
      <p:ext uri="{BB962C8B-B14F-4D97-AF65-F5344CB8AC3E}">
        <p14:creationId xmlns:p14="http://schemas.microsoft.com/office/powerpoint/2010/main" val="1523770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stretch>
            <a:fillRect/>
          </a:stretch>
        </p:blipFill>
        <p:spPr>
          <a:xfrm>
            <a:off x="0" y="2925835"/>
            <a:ext cx="3259730" cy="3406140"/>
          </a:xfrm>
          <a:prstGeom prst="rect">
            <a:avLst/>
          </a:prstGeom>
        </p:spPr>
      </p:pic>
      <p:sp>
        <p:nvSpPr>
          <p:cNvPr id="4" name="Titolo 3"/>
          <p:cNvSpPr txBox="1">
            <a:spLocks/>
          </p:cNvSpPr>
          <p:nvPr/>
        </p:nvSpPr>
        <p:spPr>
          <a:xfrm>
            <a:off x="520700" y="104433"/>
            <a:ext cx="5918200" cy="4826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b="1" i="1" dirty="0"/>
              <a:t>Secondo te perché i giovani bevono</a:t>
            </a:r>
            <a:r>
              <a:rPr lang="it-IT" sz="2400" b="1" dirty="0" smtClean="0"/>
              <a:t>?</a:t>
            </a:r>
            <a:endParaRPr lang="it-IT" sz="2400" b="1" dirty="0"/>
          </a:p>
        </p:txBody>
      </p:sp>
      <p:graphicFrame>
        <p:nvGraphicFramePr>
          <p:cNvPr id="17" name="Grafico 16"/>
          <p:cNvGraphicFramePr>
            <a:graphicFrameLocks/>
          </p:cNvGraphicFramePr>
          <p:nvPr>
            <p:extLst>
              <p:ext uri="{D42A27DB-BD31-4B8C-83A1-F6EECF244321}">
                <p14:modId xmlns:p14="http://schemas.microsoft.com/office/powerpoint/2010/main" val="807936793"/>
              </p:ext>
            </p:extLst>
          </p:nvPr>
        </p:nvGraphicFramePr>
        <p:xfrm>
          <a:off x="1777160" y="587033"/>
          <a:ext cx="6244249" cy="5435600"/>
        </p:xfrm>
        <a:graphic>
          <a:graphicData uri="http://schemas.openxmlformats.org/drawingml/2006/chart">
            <c:chart xmlns:c="http://schemas.openxmlformats.org/drawingml/2006/chart" xmlns:r="http://schemas.openxmlformats.org/officeDocument/2006/relationships" r:id="rId4"/>
          </a:graphicData>
        </a:graphic>
      </p:graphicFrame>
      <p:pic>
        <p:nvPicPr>
          <p:cNvPr id="18" name="Immagine 17"/>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5245816" y="3727080"/>
            <a:ext cx="506568" cy="856882"/>
          </a:xfrm>
          <a:prstGeom prst="rect">
            <a:avLst/>
          </a:prstGeom>
        </p:spPr>
      </p:pic>
      <p:pic>
        <p:nvPicPr>
          <p:cNvPr id="19" name="Immagine 18"/>
          <p:cNvPicPr>
            <a:picLocks noChangeAspect="1"/>
          </p:cNvPicPr>
          <p:nvPr/>
        </p:nvPicPr>
        <p:blipFill>
          <a:blip r:embed="rId6">
            <a:clrChange>
              <a:clrFrom>
                <a:srgbClr val="FFFFFF"/>
              </a:clrFrom>
              <a:clrTo>
                <a:srgbClr val="FFFFFF">
                  <a:alpha val="0"/>
                </a:srgbClr>
              </a:clrTo>
            </a:clrChange>
            <a:duotone>
              <a:prstClr val="black"/>
              <a:schemeClr val="accent4">
                <a:tint val="45000"/>
                <a:satMod val="400000"/>
              </a:schemeClr>
            </a:duotone>
          </a:blip>
          <a:stretch>
            <a:fillRect/>
          </a:stretch>
        </p:blipFill>
        <p:spPr>
          <a:xfrm>
            <a:off x="5569471" y="5003801"/>
            <a:ext cx="488429" cy="845130"/>
          </a:xfrm>
          <a:prstGeom prst="rect">
            <a:avLst/>
          </a:prstGeom>
        </p:spPr>
      </p:pic>
      <p:pic>
        <p:nvPicPr>
          <p:cNvPr id="9" name="Immagine 8"/>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8021409" y="1568080"/>
            <a:ext cx="506568" cy="856882"/>
          </a:xfrm>
          <a:prstGeom prst="rect">
            <a:avLst/>
          </a:prstGeom>
        </p:spPr>
      </p:pic>
      <p:sp>
        <p:nvSpPr>
          <p:cNvPr id="6" name="CasellaDiTesto 5"/>
          <p:cNvSpPr txBox="1"/>
          <p:nvPr/>
        </p:nvSpPr>
        <p:spPr>
          <a:xfrm>
            <a:off x="8737600" y="1555053"/>
            <a:ext cx="3251200" cy="923330"/>
          </a:xfrm>
          <a:prstGeom prst="rect">
            <a:avLst/>
          </a:prstGeom>
          <a:noFill/>
        </p:spPr>
        <p:txBody>
          <a:bodyPr wrap="square" rtlCol="0">
            <a:spAutoFit/>
          </a:bodyPr>
          <a:lstStyle/>
          <a:p>
            <a:r>
              <a:rPr lang="it-IT" dirty="0" smtClean="0"/>
              <a:t>+ Per esser</a:t>
            </a:r>
            <a:r>
              <a:rPr lang="it-IT" dirty="0" smtClean="0">
                <a:solidFill>
                  <a:schemeClr val="bg1"/>
                </a:solidFill>
              </a:rPr>
              <a:t>e</a:t>
            </a:r>
            <a:r>
              <a:rPr lang="it-IT" dirty="0" smtClean="0"/>
              <a:t> </a:t>
            </a:r>
            <a:r>
              <a:rPr lang="it-IT" dirty="0" smtClean="0">
                <a:solidFill>
                  <a:schemeClr val="bg1"/>
                </a:solidFill>
              </a:rPr>
              <a:t>accettati</a:t>
            </a:r>
          </a:p>
          <a:p>
            <a:r>
              <a:rPr lang="it-IT" dirty="0" smtClean="0"/>
              <a:t>+ Per imitaz</a:t>
            </a:r>
            <a:r>
              <a:rPr lang="it-IT" dirty="0" smtClean="0">
                <a:solidFill>
                  <a:schemeClr val="bg1"/>
                </a:solidFill>
              </a:rPr>
              <a:t>ione</a:t>
            </a:r>
          </a:p>
          <a:p>
            <a:r>
              <a:rPr lang="it-IT" dirty="0" smtClean="0"/>
              <a:t>+ Per dimenti</a:t>
            </a:r>
            <a:r>
              <a:rPr lang="it-IT" dirty="0" smtClean="0">
                <a:solidFill>
                  <a:schemeClr val="bg1"/>
                </a:solidFill>
              </a:rPr>
              <a:t>care</a:t>
            </a:r>
            <a:r>
              <a:rPr lang="it-IT" dirty="0" smtClean="0"/>
              <a:t> </a:t>
            </a:r>
            <a:r>
              <a:rPr lang="it-IT" dirty="0" smtClean="0">
                <a:solidFill>
                  <a:schemeClr val="bg1"/>
                </a:solidFill>
              </a:rPr>
              <a:t>i problemi</a:t>
            </a:r>
            <a:endParaRPr lang="it-IT" dirty="0">
              <a:solidFill>
                <a:schemeClr val="bg1"/>
              </a:solidFill>
            </a:endParaRPr>
          </a:p>
        </p:txBody>
      </p:sp>
      <p:pic>
        <p:nvPicPr>
          <p:cNvPr id="11" name="Immagine 10"/>
          <p:cNvPicPr>
            <a:picLocks noChangeAspect="1"/>
          </p:cNvPicPr>
          <p:nvPr/>
        </p:nvPicPr>
        <p:blipFill>
          <a:blip r:embed="rId6">
            <a:clrChange>
              <a:clrFrom>
                <a:srgbClr val="FFFFFF"/>
              </a:clrFrom>
              <a:clrTo>
                <a:srgbClr val="FFFFFF">
                  <a:alpha val="0"/>
                </a:srgbClr>
              </a:clrTo>
            </a:clrChange>
            <a:duotone>
              <a:prstClr val="black"/>
              <a:schemeClr val="accent4">
                <a:tint val="45000"/>
                <a:satMod val="400000"/>
              </a:schemeClr>
            </a:duotone>
          </a:blip>
          <a:stretch>
            <a:fillRect/>
          </a:stretch>
        </p:blipFill>
        <p:spPr>
          <a:xfrm>
            <a:off x="8039548" y="2727036"/>
            <a:ext cx="488429" cy="845130"/>
          </a:xfrm>
          <a:prstGeom prst="rect">
            <a:avLst/>
          </a:prstGeom>
        </p:spPr>
      </p:pic>
      <p:sp>
        <p:nvSpPr>
          <p:cNvPr id="12" name="CasellaDiTesto 11"/>
          <p:cNvSpPr txBox="1"/>
          <p:nvPr/>
        </p:nvSpPr>
        <p:spPr>
          <a:xfrm>
            <a:off x="8737600" y="2925835"/>
            <a:ext cx="3251200" cy="646331"/>
          </a:xfrm>
          <a:prstGeom prst="rect">
            <a:avLst/>
          </a:prstGeom>
          <a:noFill/>
        </p:spPr>
        <p:txBody>
          <a:bodyPr wrap="square" rtlCol="0">
            <a:spAutoFit/>
          </a:bodyPr>
          <a:lstStyle/>
          <a:p>
            <a:r>
              <a:rPr lang="it-IT" dirty="0" smtClean="0"/>
              <a:t>+ Per sentirsi gr</a:t>
            </a:r>
            <a:r>
              <a:rPr lang="it-IT" dirty="0" smtClean="0">
                <a:solidFill>
                  <a:schemeClr val="bg1"/>
                </a:solidFill>
              </a:rPr>
              <a:t>andi</a:t>
            </a:r>
          </a:p>
          <a:p>
            <a:r>
              <a:rPr lang="it-IT" dirty="0" smtClean="0"/>
              <a:t>+ Per mix di </a:t>
            </a:r>
            <a:r>
              <a:rPr lang="it-IT" dirty="0" smtClean="0">
                <a:solidFill>
                  <a:schemeClr val="bg1"/>
                </a:solidFill>
              </a:rPr>
              <a:t>motivazioni</a:t>
            </a:r>
          </a:p>
        </p:txBody>
      </p:sp>
      <p:sp>
        <p:nvSpPr>
          <p:cNvPr id="13" name="CasellaDiTesto 12"/>
          <p:cNvSpPr txBox="1"/>
          <p:nvPr/>
        </p:nvSpPr>
        <p:spPr>
          <a:xfrm>
            <a:off x="10678870" y="6581001"/>
            <a:ext cx="1638300" cy="276999"/>
          </a:xfrm>
          <a:prstGeom prst="rect">
            <a:avLst/>
          </a:prstGeom>
          <a:noFill/>
        </p:spPr>
        <p:txBody>
          <a:bodyPr wrap="square" rtlCol="0">
            <a:spAutoFit/>
          </a:bodyPr>
          <a:lstStyle/>
          <a:p>
            <a:r>
              <a:rPr lang="it-IT" sz="1200" i="1" dirty="0" smtClean="0">
                <a:solidFill>
                  <a:schemeClr val="bg1"/>
                </a:solidFill>
              </a:rPr>
              <a:t>Silvia Pilutti 2016</a:t>
            </a:r>
            <a:endParaRPr lang="it-IT" sz="1200" i="1" dirty="0">
              <a:solidFill>
                <a:schemeClr val="bg1"/>
              </a:solidFill>
            </a:endParaRPr>
          </a:p>
        </p:txBody>
      </p:sp>
      <p:sp>
        <p:nvSpPr>
          <p:cNvPr id="14" name="Segnaposto numero diapositiva 1"/>
          <p:cNvSpPr>
            <a:spLocks noGrp="1"/>
          </p:cNvSpPr>
          <p:nvPr>
            <p:ph type="sldNum" sz="quarter" idx="12"/>
          </p:nvPr>
        </p:nvSpPr>
        <p:spPr>
          <a:xfrm>
            <a:off x="0" y="6463044"/>
            <a:ext cx="512502" cy="365125"/>
          </a:xfrm>
        </p:spPr>
        <p:txBody>
          <a:bodyPr/>
          <a:lstStyle/>
          <a:p>
            <a:r>
              <a:rPr lang="it-IT" sz="1800" dirty="0" smtClean="0">
                <a:solidFill>
                  <a:schemeClr val="tx1"/>
                </a:solidFill>
              </a:rPr>
              <a:t>16</a:t>
            </a:r>
            <a:endParaRPr lang="it-IT" sz="1800" dirty="0">
              <a:solidFill>
                <a:schemeClr val="tx1"/>
              </a:solidFill>
            </a:endParaRPr>
          </a:p>
        </p:txBody>
      </p:sp>
    </p:spTree>
    <p:extLst>
      <p:ext uri="{BB962C8B-B14F-4D97-AF65-F5344CB8AC3E}">
        <p14:creationId xmlns:p14="http://schemas.microsoft.com/office/powerpoint/2010/main" val="15511618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p:cNvSpPr>
          <p:nvPr/>
        </p:nvSpPr>
        <p:spPr>
          <a:xfrm>
            <a:off x="419100" y="421933"/>
            <a:ext cx="5918200" cy="4826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b="1" i="1" dirty="0"/>
              <a:t>Secondo te perché i giovani bevono</a:t>
            </a:r>
            <a:r>
              <a:rPr lang="it-IT" sz="2400" b="1" dirty="0" smtClean="0"/>
              <a:t>?</a:t>
            </a:r>
            <a:endParaRPr lang="it-IT" sz="2400" b="1" dirty="0"/>
          </a:p>
        </p:txBody>
      </p:sp>
      <p:graphicFrame>
        <p:nvGraphicFramePr>
          <p:cNvPr id="8" name="Tabella 7"/>
          <p:cNvGraphicFramePr>
            <a:graphicFrameLocks noGrp="1"/>
          </p:cNvGraphicFramePr>
          <p:nvPr>
            <p:extLst>
              <p:ext uri="{D42A27DB-BD31-4B8C-83A1-F6EECF244321}">
                <p14:modId xmlns:p14="http://schemas.microsoft.com/office/powerpoint/2010/main" val="1440752058"/>
              </p:ext>
            </p:extLst>
          </p:nvPr>
        </p:nvGraphicFramePr>
        <p:xfrm>
          <a:off x="1168401" y="1486918"/>
          <a:ext cx="8813799" cy="2316338"/>
        </p:xfrm>
        <a:graphic>
          <a:graphicData uri="http://schemas.openxmlformats.org/drawingml/2006/table">
            <a:tbl>
              <a:tblPr>
                <a:tableStyleId>{5C22544A-7EE6-4342-B048-85BDC9FD1C3A}</a:tableStyleId>
              </a:tblPr>
              <a:tblGrid>
                <a:gridCol w="3441699"/>
                <a:gridCol w="2915340"/>
                <a:gridCol w="2456760"/>
              </a:tblGrid>
              <a:tr h="752598">
                <a:tc>
                  <a:txBody>
                    <a:bodyPr/>
                    <a:lstStyle/>
                    <a:p>
                      <a:pPr algn="ctr" fontAlgn="t"/>
                      <a:endParaRPr lang="it-IT" sz="1800" b="1" i="0" u="none" strike="noStrike" dirty="0">
                        <a:solidFill>
                          <a:srgbClr val="000000"/>
                        </a:solidFill>
                        <a:effectLst/>
                        <a:latin typeface="+mj-lt"/>
                      </a:endParaRPr>
                    </a:p>
                  </a:txBody>
                  <a:tcPr marL="7620" marR="7620" marT="7620" marB="0">
                    <a:lnB w="12700" cap="flat" cmpd="sng" algn="ctr">
                      <a:solidFill>
                        <a:schemeClr val="tx1"/>
                      </a:solidFill>
                      <a:prstDash val="solid"/>
                      <a:round/>
                      <a:headEnd type="none" w="med" len="med"/>
                      <a:tailEnd type="none" w="med" len="med"/>
                    </a:lnB>
                    <a:noFill/>
                  </a:tcPr>
                </a:tc>
                <a:tc>
                  <a:txBody>
                    <a:bodyPr/>
                    <a:lstStyle/>
                    <a:p>
                      <a:pPr algn="ctr" fontAlgn="t"/>
                      <a:r>
                        <a:rPr lang="it-IT" sz="2000" dirty="0" smtClean="0">
                          <a:solidFill>
                            <a:schemeClr val="accent5"/>
                          </a:solidFill>
                        </a:rPr>
                        <a:t>«Bevono sul serio» </a:t>
                      </a:r>
                      <a:endParaRPr lang="it-IT" sz="2000" b="1" i="0" u="none" strike="noStrike" dirty="0">
                        <a:solidFill>
                          <a:schemeClr val="accent5"/>
                        </a:solidFill>
                        <a:effectLst/>
                        <a:latin typeface="+mj-lt"/>
                      </a:endParaRPr>
                    </a:p>
                  </a:txBody>
                  <a:tcPr marL="7620" marR="7620" marT="762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it-IT" sz="2000" dirty="0" smtClean="0"/>
                        <a:t>Non bevono e </a:t>
                      </a:r>
                    </a:p>
                    <a:p>
                      <a:pPr algn="ctr" fontAlgn="t"/>
                      <a:r>
                        <a:rPr lang="it-IT" sz="2000" dirty="0" smtClean="0"/>
                        <a:t>bevono poco</a:t>
                      </a:r>
                      <a:endParaRPr lang="it-IT" sz="1600" u="none" strike="noStrike" kern="1200" dirty="0">
                        <a:solidFill>
                          <a:schemeClr val="dk1"/>
                        </a:solidFill>
                        <a:effectLst/>
                        <a:latin typeface="+mn-lt"/>
                        <a:ea typeface="+mn-ea"/>
                        <a:cs typeface="+mn-cs"/>
                      </a:endParaRPr>
                    </a:p>
                  </a:txBody>
                  <a:tcPr marL="7620" marR="7620" marT="7620" marB="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4096">
                <a:tc>
                  <a:txBody>
                    <a:bodyPr/>
                    <a:lstStyle/>
                    <a:p>
                      <a:pPr algn="ctr"/>
                      <a:r>
                        <a:rPr lang="it-IT" sz="1800" b="1" dirty="0" smtClean="0">
                          <a:solidFill>
                            <a:srgbClr val="000000"/>
                          </a:solidFill>
                          <a:latin typeface="Arial" panose="020B0604020202020204" pitchFamily="34" charset="0"/>
                        </a:rPr>
                        <a:t>Sballo e divertimento</a:t>
                      </a:r>
                      <a:endParaRPr lang="it-IT" b="1" dirty="0"/>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8100" marR="38100" algn="ctr">
                        <a:lnSpc>
                          <a:spcPts val="1600"/>
                        </a:lnSpc>
                        <a:spcAft>
                          <a:spcPts val="0"/>
                        </a:spcAft>
                      </a:pPr>
                      <a:r>
                        <a:rPr lang="it-IT" sz="1800" dirty="0" smtClean="0">
                          <a:solidFill>
                            <a:schemeClr val="tx1"/>
                          </a:solidFill>
                          <a:effectLst/>
                          <a:latin typeface="+mj-lt"/>
                          <a:ea typeface="Calibri" panose="020F0502020204030204" pitchFamily="34" charset="0"/>
                          <a:cs typeface="Times New Roman" panose="02020603050405020304" pitchFamily="18" charset="0"/>
                        </a:rPr>
                        <a:t>41,7</a:t>
                      </a:r>
                      <a:endParaRPr lang="it-IT" sz="1800" dirty="0">
                        <a:solidFill>
                          <a:schemeClr val="tx1"/>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marL="38100" marR="38100" algn="ctr">
                        <a:lnSpc>
                          <a:spcPts val="1600"/>
                        </a:lnSpc>
                        <a:spcAft>
                          <a:spcPts val="0"/>
                        </a:spcAft>
                      </a:pPr>
                      <a:r>
                        <a:rPr lang="it-IT" sz="1800" dirty="0" smtClean="0">
                          <a:solidFill>
                            <a:schemeClr val="tx1"/>
                          </a:solidFill>
                          <a:effectLst/>
                          <a:latin typeface="+mj-lt"/>
                          <a:ea typeface="Calibri" panose="020F0502020204030204" pitchFamily="34" charset="0"/>
                          <a:cs typeface="Times New Roman" panose="02020603050405020304" pitchFamily="18" charset="0"/>
                        </a:rPr>
                        <a:t>17,3</a:t>
                      </a:r>
                      <a:endParaRPr lang="it-IT" sz="1800" dirty="0">
                        <a:solidFill>
                          <a:schemeClr val="tx1"/>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689828">
                <a:tc>
                  <a:txBody>
                    <a:bodyPr/>
                    <a:lstStyle/>
                    <a:p>
                      <a:pPr algn="ctr" fontAlgn="t"/>
                      <a:r>
                        <a:rPr lang="it-IT" sz="1800" b="1" dirty="0" smtClean="0">
                          <a:solidFill>
                            <a:srgbClr val="000000"/>
                          </a:solidFill>
                          <a:latin typeface="Arial" panose="020B0604020202020204" pitchFamily="34" charset="0"/>
                        </a:rPr>
                        <a:t>Sentirsi grandi e accettati</a:t>
                      </a:r>
                      <a:endParaRPr lang="it-IT" sz="18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38100" algn="ctr">
                        <a:lnSpc>
                          <a:spcPts val="1600"/>
                        </a:lnSpc>
                        <a:spcAft>
                          <a:spcPts val="0"/>
                        </a:spcAft>
                      </a:pPr>
                      <a:r>
                        <a:rPr lang="it-IT" sz="1800" dirty="0" smtClean="0">
                          <a:solidFill>
                            <a:schemeClr val="tx1"/>
                          </a:solidFill>
                          <a:effectLst/>
                          <a:latin typeface="+mj-lt"/>
                          <a:ea typeface="Calibri" panose="020F0502020204030204" pitchFamily="34" charset="0"/>
                          <a:cs typeface="Times New Roman" panose="02020603050405020304" pitchFamily="18" charset="0"/>
                        </a:rPr>
                        <a:t>23,8</a:t>
                      </a:r>
                      <a:endParaRPr lang="it-IT" sz="1800" dirty="0">
                        <a:solidFill>
                          <a:schemeClr val="tx1"/>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38100" algn="ctr">
                        <a:lnSpc>
                          <a:spcPts val="1600"/>
                        </a:lnSpc>
                        <a:spcAft>
                          <a:spcPts val="0"/>
                        </a:spcAft>
                      </a:pPr>
                      <a:r>
                        <a:rPr lang="it-IT" sz="1800" dirty="0" smtClean="0">
                          <a:solidFill>
                            <a:schemeClr val="tx1"/>
                          </a:solidFill>
                          <a:effectLst/>
                          <a:latin typeface="+mj-lt"/>
                          <a:ea typeface="Calibri" panose="020F0502020204030204" pitchFamily="34" charset="0"/>
                          <a:cs typeface="Times New Roman" panose="02020603050405020304" pitchFamily="18" charset="0"/>
                        </a:rPr>
                        <a:t>55,1</a:t>
                      </a:r>
                      <a:endParaRPr lang="it-IT" sz="1800" dirty="0">
                        <a:solidFill>
                          <a:schemeClr val="tx1"/>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r>
              <a:tr h="409816">
                <a:tc>
                  <a:txBody>
                    <a:bodyPr/>
                    <a:lstStyle/>
                    <a:p>
                      <a:pPr algn="ctr" fontAlgn="t"/>
                      <a:r>
                        <a:rPr lang="it-IT" sz="1800" b="1" dirty="0" smtClean="0">
                          <a:solidFill>
                            <a:srgbClr val="000000"/>
                          </a:solidFill>
                          <a:latin typeface="Arial" panose="020B0604020202020204" pitchFamily="34" charset="0"/>
                        </a:rPr>
                        <a:t>Noia, timidezza e problemi</a:t>
                      </a:r>
                      <a:endParaRPr lang="it-IT" sz="18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38100" algn="ctr">
                        <a:lnSpc>
                          <a:spcPts val="1600"/>
                        </a:lnSpc>
                        <a:spcAft>
                          <a:spcPts val="0"/>
                        </a:spcAft>
                      </a:pPr>
                      <a:r>
                        <a:rPr lang="it-IT" sz="1800" dirty="0" smtClean="0">
                          <a:solidFill>
                            <a:schemeClr val="tx1"/>
                          </a:solidFill>
                          <a:effectLst/>
                          <a:latin typeface="+mj-lt"/>
                          <a:ea typeface="Calibri" panose="020F0502020204030204" pitchFamily="34" charset="0"/>
                          <a:cs typeface="Times New Roman" panose="02020603050405020304" pitchFamily="18" charset="0"/>
                        </a:rPr>
                        <a:t>9,2</a:t>
                      </a:r>
                      <a:endParaRPr lang="it-IT" sz="1800" dirty="0">
                        <a:solidFill>
                          <a:schemeClr val="tx1"/>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8100" marR="38100" algn="ctr">
                        <a:lnSpc>
                          <a:spcPts val="1600"/>
                        </a:lnSpc>
                        <a:spcAft>
                          <a:spcPts val="0"/>
                        </a:spcAft>
                      </a:pPr>
                      <a:r>
                        <a:rPr lang="it-IT" sz="1800" dirty="0" smtClean="0">
                          <a:solidFill>
                            <a:schemeClr val="tx1"/>
                          </a:solidFill>
                          <a:effectLst/>
                          <a:latin typeface="+mj-lt"/>
                          <a:ea typeface="Calibri" panose="020F0502020204030204" pitchFamily="34" charset="0"/>
                          <a:cs typeface="Times New Roman" panose="02020603050405020304" pitchFamily="18" charset="0"/>
                        </a:rPr>
                        <a:t>6,8</a:t>
                      </a:r>
                      <a:endParaRPr lang="it-IT" sz="1800" dirty="0">
                        <a:solidFill>
                          <a:schemeClr val="tx1"/>
                        </a:solidFill>
                        <a:effectLst/>
                        <a:latin typeface="+mj-lt"/>
                        <a:ea typeface="Calibri" panose="020F0502020204030204" pitchFamily="34" charset="0"/>
                        <a:cs typeface="Times New Roman" panose="02020603050405020304" pitchFamily="18" charset="0"/>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0" name="CasellaDiTesto 9"/>
          <p:cNvSpPr txBox="1"/>
          <p:nvPr/>
        </p:nvSpPr>
        <p:spPr>
          <a:xfrm>
            <a:off x="10678870" y="6581001"/>
            <a:ext cx="1638300" cy="276999"/>
          </a:xfrm>
          <a:prstGeom prst="rect">
            <a:avLst/>
          </a:prstGeom>
          <a:noFill/>
        </p:spPr>
        <p:txBody>
          <a:bodyPr wrap="square" rtlCol="0">
            <a:spAutoFit/>
          </a:bodyPr>
          <a:lstStyle/>
          <a:p>
            <a:r>
              <a:rPr lang="it-IT" sz="1200" i="1" dirty="0" smtClean="0">
                <a:solidFill>
                  <a:schemeClr val="bg1"/>
                </a:solidFill>
              </a:rPr>
              <a:t>Silvia Pilutti 2016</a:t>
            </a:r>
            <a:endParaRPr lang="it-IT" sz="1200" i="1" dirty="0">
              <a:solidFill>
                <a:schemeClr val="bg1"/>
              </a:solidFill>
            </a:endParaRPr>
          </a:p>
        </p:txBody>
      </p:sp>
      <p:sp>
        <p:nvSpPr>
          <p:cNvPr id="5" name="Segnaposto numero diapositiva 1"/>
          <p:cNvSpPr>
            <a:spLocks noGrp="1"/>
          </p:cNvSpPr>
          <p:nvPr>
            <p:ph type="sldNum" sz="quarter" idx="12"/>
          </p:nvPr>
        </p:nvSpPr>
        <p:spPr>
          <a:xfrm>
            <a:off x="0" y="6463044"/>
            <a:ext cx="512502" cy="365125"/>
          </a:xfrm>
        </p:spPr>
        <p:txBody>
          <a:bodyPr/>
          <a:lstStyle/>
          <a:p>
            <a:r>
              <a:rPr lang="it-IT" sz="1800" dirty="0" smtClean="0">
                <a:solidFill>
                  <a:schemeClr val="tx1"/>
                </a:solidFill>
              </a:rPr>
              <a:t>17</a:t>
            </a:r>
            <a:endParaRPr lang="it-IT" sz="1800" dirty="0">
              <a:solidFill>
                <a:schemeClr val="tx1"/>
              </a:solidFill>
            </a:endParaRPr>
          </a:p>
        </p:txBody>
      </p:sp>
    </p:spTree>
    <p:extLst>
      <p:ext uri="{BB962C8B-B14F-4D97-AF65-F5344CB8AC3E}">
        <p14:creationId xmlns:p14="http://schemas.microsoft.com/office/powerpoint/2010/main" val="17587267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txBox="1">
            <a:spLocks/>
          </p:cNvSpPr>
          <p:nvPr/>
        </p:nvSpPr>
        <p:spPr>
          <a:xfrm>
            <a:off x="469900" y="244133"/>
            <a:ext cx="5918200" cy="4826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b="1" i="1" dirty="0" smtClean="0"/>
              <a:t>Sono informati sui danni del bere</a:t>
            </a:r>
            <a:r>
              <a:rPr lang="it-IT" sz="2400" b="1" dirty="0" smtClean="0"/>
              <a:t>?</a:t>
            </a:r>
            <a:endParaRPr lang="it-IT" sz="2400" b="1" dirty="0"/>
          </a:p>
        </p:txBody>
      </p:sp>
      <p:graphicFrame>
        <p:nvGraphicFramePr>
          <p:cNvPr id="5" name="Grafico 4"/>
          <p:cNvGraphicFramePr>
            <a:graphicFrameLocks/>
          </p:cNvGraphicFramePr>
          <p:nvPr>
            <p:extLst>
              <p:ext uri="{D42A27DB-BD31-4B8C-83A1-F6EECF244321}">
                <p14:modId xmlns:p14="http://schemas.microsoft.com/office/powerpoint/2010/main" val="2500431775"/>
              </p:ext>
            </p:extLst>
          </p:nvPr>
        </p:nvGraphicFramePr>
        <p:xfrm>
          <a:off x="688340" y="1031533"/>
          <a:ext cx="5699760" cy="376301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co 6"/>
          <p:cNvGraphicFramePr>
            <a:graphicFrameLocks/>
          </p:cNvGraphicFramePr>
          <p:nvPr>
            <p:extLst>
              <p:ext uri="{D42A27DB-BD31-4B8C-83A1-F6EECF244321}">
                <p14:modId xmlns:p14="http://schemas.microsoft.com/office/powerpoint/2010/main" val="3567220949"/>
              </p:ext>
            </p:extLst>
          </p:nvPr>
        </p:nvGraphicFramePr>
        <p:xfrm>
          <a:off x="6261100" y="726733"/>
          <a:ext cx="6210300" cy="2882900"/>
        </p:xfrm>
        <a:graphic>
          <a:graphicData uri="http://schemas.openxmlformats.org/drawingml/2006/chart">
            <c:chart xmlns:c="http://schemas.openxmlformats.org/drawingml/2006/chart" xmlns:r="http://schemas.openxmlformats.org/officeDocument/2006/relationships" r:id="rId4"/>
          </a:graphicData>
        </a:graphic>
      </p:graphicFrame>
      <p:sp>
        <p:nvSpPr>
          <p:cNvPr id="8" name="CasellaDiTesto 7"/>
          <p:cNvSpPr txBox="1"/>
          <p:nvPr/>
        </p:nvSpPr>
        <p:spPr>
          <a:xfrm>
            <a:off x="7105650" y="380256"/>
            <a:ext cx="1549400" cy="400110"/>
          </a:xfrm>
          <a:prstGeom prst="rect">
            <a:avLst/>
          </a:prstGeom>
          <a:noFill/>
        </p:spPr>
        <p:txBody>
          <a:bodyPr wrap="square" rtlCol="0">
            <a:spAutoFit/>
          </a:bodyPr>
          <a:lstStyle/>
          <a:p>
            <a:r>
              <a:rPr lang="it-IT" sz="2000" dirty="0" smtClean="0"/>
              <a:t>Chi informa</a:t>
            </a:r>
            <a:endParaRPr lang="it-IT" sz="2000" dirty="0"/>
          </a:p>
        </p:txBody>
      </p:sp>
      <p:sp>
        <p:nvSpPr>
          <p:cNvPr id="9" name="CasellaDiTesto 8"/>
          <p:cNvSpPr txBox="1"/>
          <p:nvPr/>
        </p:nvSpPr>
        <p:spPr>
          <a:xfrm>
            <a:off x="0" y="4261143"/>
            <a:ext cx="3429000" cy="1323439"/>
          </a:xfrm>
          <a:prstGeom prst="rect">
            <a:avLst/>
          </a:prstGeom>
          <a:solidFill>
            <a:schemeClr val="accent1">
              <a:lumMod val="20000"/>
              <a:lumOff val="80000"/>
            </a:schemeClr>
          </a:solidFill>
          <a:scene3d>
            <a:camera prst="isometricOffAxis1Right"/>
            <a:lightRig rig="threePt" dir="t"/>
          </a:scene3d>
          <a:sp3d>
            <a:bevelT w="165100" prst="coolSlant"/>
          </a:sp3d>
        </p:spPr>
        <p:txBody>
          <a:bodyPr wrap="square" rtlCol="0">
            <a:spAutoFit/>
          </a:bodyPr>
          <a:lstStyle/>
          <a:p>
            <a:pPr algn="ctr"/>
            <a:r>
              <a:rPr lang="it-IT" sz="2000" dirty="0" smtClean="0"/>
              <a:t>97% </a:t>
            </a:r>
          </a:p>
          <a:p>
            <a:pPr algn="ctr"/>
            <a:r>
              <a:rPr lang="it-IT" sz="2000" dirty="0" smtClean="0"/>
              <a:t>afferma </a:t>
            </a:r>
            <a:r>
              <a:rPr lang="it-IT" sz="2000" dirty="0"/>
              <a:t>di sapere che l’abuso di alcol danneggia </a:t>
            </a:r>
            <a:r>
              <a:rPr lang="it-IT" sz="2000" dirty="0" smtClean="0"/>
              <a:t>fegato e cervello</a:t>
            </a:r>
            <a:endParaRPr lang="it-IT" sz="2000" dirty="0"/>
          </a:p>
        </p:txBody>
      </p:sp>
      <p:graphicFrame>
        <p:nvGraphicFramePr>
          <p:cNvPr id="10" name="Tabella 9"/>
          <p:cNvGraphicFramePr>
            <a:graphicFrameLocks noGrp="1"/>
          </p:cNvGraphicFramePr>
          <p:nvPr>
            <p:extLst>
              <p:ext uri="{D42A27DB-BD31-4B8C-83A1-F6EECF244321}">
                <p14:modId xmlns:p14="http://schemas.microsoft.com/office/powerpoint/2010/main" val="111557866"/>
              </p:ext>
            </p:extLst>
          </p:nvPr>
        </p:nvGraphicFramePr>
        <p:xfrm>
          <a:off x="3194049" y="4813886"/>
          <a:ext cx="5651501" cy="1776248"/>
        </p:xfrm>
        <a:graphic>
          <a:graphicData uri="http://schemas.openxmlformats.org/drawingml/2006/table">
            <a:tbl>
              <a:tblPr>
                <a:tableStyleId>{5C22544A-7EE6-4342-B048-85BDC9FD1C3A}</a:tableStyleId>
              </a:tblPr>
              <a:tblGrid>
                <a:gridCol w="1725803"/>
                <a:gridCol w="1461866"/>
                <a:gridCol w="1231916"/>
                <a:gridCol w="1231916"/>
              </a:tblGrid>
              <a:tr h="668184">
                <a:tc>
                  <a:txBody>
                    <a:bodyPr/>
                    <a:lstStyle/>
                    <a:p>
                      <a:pPr algn="ctr" fontAlgn="t"/>
                      <a:r>
                        <a:rPr lang="it-IT" sz="1600" b="1" i="0" u="none" strike="noStrike" dirty="0" smtClean="0">
                          <a:solidFill>
                            <a:srgbClr val="000000"/>
                          </a:solidFill>
                          <a:effectLst/>
                          <a:latin typeface="+mj-lt"/>
                        </a:rPr>
                        <a:t>Ricevuto informazioni</a:t>
                      </a:r>
                      <a:endParaRPr lang="it-IT" sz="1600" b="1" i="0" u="none" strike="noStrike" dirty="0">
                        <a:solidFill>
                          <a:srgbClr val="000000"/>
                        </a:solidFill>
                        <a:effectLst/>
                        <a:latin typeface="+mj-lt"/>
                      </a:endParaRPr>
                    </a:p>
                  </a:txBody>
                  <a:tcPr marL="7620" marR="7620" marT="7620" marB="0" anchor="ctr">
                    <a:lnB w="12700" cap="flat" cmpd="sng" algn="ctr">
                      <a:solidFill>
                        <a:schemeClr val="tx1"/>
                      </a:solidFill>
                      <a:prstDash val="solid"/>
                      <a:round/>
                      <a:headEnd type="none" w="med" len="med"/>
                      <a:tailEnd type="none" w="med" len="med"/>
                    </a:lnB>
                    <a:noFill/>
                  </a:tcPr>
                </a:tc>
                <a:tc>
                  <a:txBody>
                    <a:bodyPr/>
                    <a:lstStyle/>
                    <a:p>
                      <a:pPr algn="ctr" fontAlgn="t"/>
                      <a:r>
                        <a:rPr lang="it-IT" sz="1600" b="1" i="0" u="none" strike="noStrike" dirty="0" smtClean="0">
                          <a:solidFill>
                            <a:schemeClr val="tx1"/>
                          </a:solidFill>
                          <a:effectLst/>
                          <a:latin typeface="+mj-lt"/>
                        </a:rPr>
                        <a:t>Mai bevuto</a:t>
                      </a:r>
                      <a:endParaRPr lang="it-IT" sz="1600" b="1" i="0" u="none" strike="noStrike" dirty="0">
                        <a:solidFill>
                          <a:schemeClr val="tx1"/>
                        </a:solidFill>
                        <a:effectLst/>
                        <a:latin typeface="+mj-lt"/>
                      </a:endParaRPr>
                    </a:p>
                  </a:txBody>
                  <a:tcPr marL="7620" marR="7620" marT="762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ctr" defTabSz="457200" rtl="0" eaLnBrk="1" fontAlgn="t" latinLnBrk="0" hangingPunct="1">
                        <a:lnSpc>
                          <a:spcPct val="100000"/>
                        </a:lnSpc>
                        <a:spcBef>
                          <a:spcPts val="0"/>
                        </a:spcBef>
                        <a:spcAft>
                          <a:spcPts val="0"/>
                        </a:spcAft>
                        <a:buClrTx/>
                        <a:buSzTx/>
                        <a:buFontTx/>
                        <a:buNone/>
                        <a:tabLst/>
                        <a:defRPr/>
                      </a:pPr>
                      <a:r>
                        <a:rPr lang="it-IT" sz="1600" b="1" dirty="0" smtClean="0">
                          <a:solidFill>
                            <a:schemeClr val="accent5"/>
                          </a:solidFill>
                        </a:rPr>
                        <a:t>«Bevono sul serio» </a:t>
                      </a:r>
                      <a:endParaRPr lang="it-IT" sz="1600" b="1" i="0" u="none" strike="noStrike" kern="1200" dirty="0" smtClean="0">
                        <a:solidFill>
                          <a:schemeClr val="accent5"/>
                        </a:solidFill>
                        <a:effectLst/>
                        <a:latin typeface="+mn-lt"/>
                        <a:ea typeface="+mn-ea"/>
                        <a:cs typeface="+mn-cs"/>
                      </a:endParaRPr>
                    </a:p>
                  </a:txBody>
                  <a:tcPr marL="7620" marR="7620" marT="762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it-IT" sz="1600" b="1" dirty="0" smtClean="0"/>
                        <a:t>Bevono poco</a:t>
                      </a:r>
                      <a:endParaRPr lang="it-IT" sz="1600" b="1" u="none" strike="noStrike" kern="1200" dirty="0">
                        <a:solidFill>
                          <a:schemeClr val="dk1"/>
                        </a:solidFill>
                        <a:effectLst/>
                        <a:latin typeface="+mn-lt"/>
                        <a:ea typeface="+mn-ea"/>
                        <a:cs typeface="+mn-cs"/>
                      </a:endParaRPr>
                    </a:p>
                  </a:txBody>
                  <a:tcPr marL="7620" marR="7620" marT="7620"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25412">
                <a:tc>
                  <a:txBody>
                    <a:bodyPr/>
                    <a:lstStyle/>
                    <a:p>
                      <a:pPr algn="ctr"/>
                      <a:r>
                        <a:rPr lang="it-IT" sz="1600" b="1" dirty="0" smtClean="0">
                          <a:solidFill>
                            <a:srgbClr val="000000"/>
                          </a:solidFill>
                          <a:latin typeface="Arial" panose="020B0604020202020204" pitchFamily="34" charset="0"/>
                        </a:rPr>
                        <a:t>Sì</a:t>
                      </a:r>
                      <a:endParaRPr lang="it-IT" sz="1600" b="1" dirty="0"/>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it-IT" sz="1600" b="1" i="0" u="none" strike="noStrike" dirty="0">
                          <a:solidFill>
                            <a:srgbClr val="000000"/>
                          </a:solidFill>
                          <a:effectLst/>
                          <a:latin typeface="+mn-lt"/>
                        </a:rPr>
                        <a:t>36,4</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it-IT" sz="1600" b="1" i="0" u="none" strike="noStrike" dirty="0">
                          <a:solidFill>
                            <a:schemeClr val="bg1"/>
                          </a:solidFill>
                          <a:effectLst/>
                          <a:latin typeface="+mn-lt"/>
                        </a:rPr>
                        <a:t>18,8</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t"/>
                      <a:r>
                        <a:rPr lang="it-IT" sz="1600" b="1" i="0" u="none" strike="noStrike">
                          <a:solidFill>
                            <a:srgbClr val="000000"/>
                          </a:solidFill>
                          <a:effectLst/>
                          <a:latin typeface="+mn-lt"/>
                        </a:rPr>
                        <a:t>44,8</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8901">
                <a:tc>
                  <a:txBody>
                    <a:bodyPr/>
                    <a:lstStyle/>
                    <a:p>
                      <a:pPr algn="ctr" fontAlgn="t"/>
                      <a:r>
                        <a:rPr lang="it-IT" sz="1600" b="1" dirty="0" smtClean="0">
                          <a:solidFill>
                            <a:srgbClr val="000000"/>
                          </a:solidFill>
                          <a:latin typeface="Arial" panose="020B0604020202020204" pitchFamily="34" charset="0"/>
                        </a:rPr>
                        <a:t>Sì, ma insufficienti</a:t>
                      </a:r>
                      <a:endParaRPr lang="it-IT" sz="16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it-IT" sz="1600" b="1" i="0" u="none" strike="noStrike">
                          <a:solidFill>
                            <a:srgbClr val="000000"/>
                          </a:solidFill>
                          <a:effectLst/>
                          <a:latin typeface="+mn-lt"/>
                        </a:rPr>
                        <a:t>43,4</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it-IT" sz="1600" b="1" i="0" u="none" strike="noStrike">
                          <a:solidFill>
                            <a:srgbClr val="000000"/>
                          </a:solidFill>
                          <a:effectLst/>
                          <a:latin typeface="+mn-lt"/>
                        </a:rPr>
                        <a:t>17,8</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it-IT" sz="1600" b="1" i="0" u="none" strike="noStrike">
                          <a:solidFill>
                            <a:srgbClr val="000000"/>
                          </a:solidFill>
                          <a:effectLst/>
                          <a:latin typeface="+mn-lt"/>
                        </a:rPr>
                        <a:t>38,9</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7352">
                <a:tc>
                  <a:txBody>
                    <a:bodyPr/>
                    <a:lstStyle/>
                    <a:p>
                      <a:pPr algn="ctr" fontAlgn="t"/>
                      <a:r>
                        <a:rPr lang="it-IT" sz="1600" b="1" dirty="0" smtClean="0">
                          <a:solidFill>
                            <a:srgbClr val="000000"/>
                          </a:solidFill>
                          <a:latin typeface="Arial" panose="020B0604020202020204" pitchFamily="34" charset="0"/>
                        </a:rPr>
                        <a:t>No</a:t>
                      </a:r>
                      <a:endParaRPr lang="it-IT" sz="1600" b="1" i="0" u="none" strike="noStrike" dirty="0">
                        <a:solidFill>
                          <a:srgbClr val="000000"/>
                        </a:solidFill>
                        <a:effectLst/>
                        <a:latin typeface="Arial" panose="020B0604020202020204" pitchFamily="34" charset="0"/>
                      </a:endParaRP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it-IT" sz="1600" b="1" i="0" u="none" strike="noStrike">
                          <a:solidFill>
                            <a:srgbClr val="000000"/>
                          </a:solidFill>
                          <a:effectLst/>
                          <a:latin typeface="+mn-lt"/>
                        </a:rPr>
                        <a:t>43,7</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it-IT" sz="1600" b="1" i="0" u="none" strike="noStrike" dirty="0">
                          <a:solidFill>
                            <a:schemeClr val="bg1"/>
                          </a:solidFill>
                          <a:effectLst/>
                          <a:latin typeface="+mn-lt"/>
                        </a:rPr>
                        <a:t>19,9</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t"/>
                      <a:r>
                        <a:rPr lang="it-IT" sz="1600" b="1" i="0" u="none" strike="noStrike" dirty="0">
                          <a:solidFill>
                            <a:srgbClr val="000000"/>
                          </a:solidFill>
                          <a:effectLst/>
                          <a:latin typeface="+mn-lt"/>
                        </a:rPr>
                        <a:t>36,4</a:t>
                      </a:r>
                    </a:p>
                  </a:txBody>
                  <a:tcPr marL="7620" marR="7620" marT="762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11" name="Gruppo 14"/>
          <p:cNvGrpSpPr>
            <a:grpSpLocks/>
          </p:cNvGrpSpPr>
          <p:nvPr/>
        </p:nvGrpSpPr>
        <p:grpSpPr bwMode="auto">
          <a:xfrm rot="2814477">
            <a:off x="8202597" y="4158422"/>
            <a:ext cx="3758923" cy="1320405"/>
            <a:chOff x="6395606" y="2504855"/>
            <a:chExt cx="3743852" cy="1234897"/>
          </a:xfrm>
        </p:grpSpPr>
        <p:sp>
          <p:nvSpPr>
            <p:cNvPr id="12" name="Rettangolo arrotondato 11"/>
            <p:cNvSpPr/>
            <p:nvPr/>
          </p:nvSpPr>
          <p:spPr bwMode="auto">
            <a:xfrm rot="20111295">
              <a:off x="6662881" y="2504855"/>
              <a:ext cx="3476577" cy="1234897"/>
            </a:xfrm>
            <a:prstGeom prst="roundRect">
              <a:avLst>
                <a:gd name="adj" fmla="val 23956"/>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smtClean="0">
                  <a:solidFill>
                    <a:srgbClr val="000000"/>
                  </a:solidFill>
                </a:rPr>
                <a:t>L’informazione non tiene automaticamente lontani i comportamenti a rischio</a:t>
              </a:r>
            </a:p>
          </p:txBody>
        </p:sp>
        <p:pic>
          <p:nvPicPr>
            <p:cNvPr id="13"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660791">
              <a:off x="6372861" y="3026930"/>
              <a:ext cx="614124" cy="56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CasellaDiTesto 13"/>
          <p:cNvSpPr txBox="1"/>
          <p:nvPr/>
        </p:nvSpPr>
        <p:spPr>
          <a:xfrm>
            <a:off x="10678870" y="6581001"/>
            <a:ext cx="1638300" cy="276999"/>
          </a:xfrm>
          <a:prstGeom prst="rect">
            <a:avLst/>
          </a:prstGeom>
          <a:noFill/>
        </p:spPr>
        <p:txBody>
          <a:bodyPr wrap="square" rtlCol="0">
            <a:spAutoFit/>
          </a:bodyPr>
          <a:lstStyle/>
          <a:p>
            <a:r>
              <a:rPr lang="it-IT" sz="1200" i="1" dirty="0" smtClean="0">
                <a:solidFill>
                  <a:schemeClr val="bg1"/>
                </a:solidFill>
              </a:rPr>
              <a:t>Silvia Pilutti 2016</a:t>
            </a:r>
            <a:endParaRPr lang="it-IT" sz="1200" i="1" dirty="0">
              <a:solidFill>
                <a:schemeClr val="bg1"/>
              </a:solidFill>
            </a:endParaRPr>
          </a:p>
        </p:txBody>
      </p:sp>
      <p:sp>
        <p:nvSpPr>
          <p:cNvPr id="15" name="Segnaposto numero diapositiva 1"/>
          <p:cNvSpPr>
            <a:spLocks noGrp="1"/>
          </p:cNvSpPr>
          <p:nvPr>
            <p:ph type="sldNum" sz="quarter" idx="12"/>
          </p:nvPr>
        </p:nvSpPr>
        <p:spPr>
          <a:xfrm>
            <a:off x="0" y="6463044"/>
            <a:ext cx="512502" cy="365125"/>
          </a:xfrm>
        </p:spPr>
        <p:txBody>
          <a:bodyPr/>
          <a:lstStyle/>
          <a:p>
            <a:r>
              <a:rPr lang="it-IT" sz="1800" dirty="0" smtClean="0">
                <a:solidFill>
                  <a:schemeClr val="tx1"/>
                </a:solidFill>
              </a:rPr>
              <a:t>18</a:t>
            </a:r>
            <a:endParaRPr lang="it-IT" sz="1800" dirty="0">
              <a:solidFill>
                <a:schemeClr val="tx1"/>
              </a:solidFill>
            </a:endParaRPr>
          </a:p>
        </p:txBody>
      </p:sp>
    </p:spTree>
    <p:extLst>
      <p:ext uri="{BB962C8B-B14F-4D97-AF65-F5344CB8AC3E}">
        <p14:creationId xmlns:p14="http://schemas.microsoft.com/office/powerpoint/2010/main" val="2922770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a:stretch>
            <a:fillRect/>
          </a:stretch>
        </p:blipFill>
        <p:spPr>
          <a:xfrm>
            <a:off x="0" y="3285351"/>
            <a:ext cx="3752850" cy="3177693"/>
          </a:xfrm>
          <a:prstGeom prst="rect">
            <a:avLst/>
          </a:prstGeom>
        </p:spPr>
      </p:pic>
      <p:sp>
        <p:nvSpPr>
          <p:cNvPr id="4" name="Titolo 3"/>
          <p:cNvSpPr txBox="1">
            <a:spLocks/>
          </p:cNvSpPr>
          <p:nvPr/>
        </p:nvSpPr>
        <p:spPr>
          <a:xfrm>
            <a:off x="422955" y="119655"/>
            <a:ext cx="4457700" cy="482600"/>
          </a:xfrm>
          <a:prstGeom prst="rect">
            <a:avLst/>
          </a:prstGeom>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b="1" i="1" dirty="0" smtClean="0"/>
              <a:t>Quali soluzioni possibili</a:t>
            </a:r>
            <a:r>
              <a:rPr lang="it-IT" sz="2400" b="1" dirty="0" smtClean="0"/>
              <a:t>?</a:t>
            </a:r>
            <a:endParaRPr lang="it-IT" sz="2400" b="1" dirty="0"/>
          </a:p>
        </p:txBody>
      </p:sp>
      <p:sp>
        <p:nvSpPr>
          <p:cNvPr id="5" name="CasellaDiTesto 4"/>
          <p:cNvSpPr txBox="1"/>
          <p:nvPr/>
        </p:nvSpPr>
        <p:spPr>
          <a:xfrm rot="21345881">
            <a:off x="8305800" y="485433"/>
            <a:ext cx="3429000" cy="1569660"/>
          </a:xfrm>
          <a:prstGeom prst="rect">
            <a:avLst/>
          </a:prstGeom>
          <a:solidFill>
            <a:schemeClr val="accent1">
              <a:lumMod val="20000"/>
              <a:lumOff val="80000"/>
            </a:schemeClr>
          </a:solidFill>
          <a:scene3d>
            <a:camera prst="perspectiveLeft"/>
            <a:lightRig rig="threePt" dir="t"/>
          </a:scene3d>
          <a:sp3d>
            <a:bevelT w="165100" prst="coolSlant"/>
          </a:sp3d>
        </p:spPr>
        <p:txBody>
          <a:bodyPr wrap="square" rtlCol="0">
            <a:spAutoFit/>
          </a:bodyPr>
          <a:lstStyle/>
          <a:p>
            <a:pPr algn="ctr"/>
            <a:r>
              <a:rPr lang="it-IT" sz="2400" dirty="0" smtClean="0"/>
              <a:t>98% </a:t>
            </a:r>
          </a:p>
          <a:p>
            <a:pPr algn="ctr"/>
            <a:r>
              <a:rPr lang="it-IT" sz="2400" dirty="0" smtClean="0"/>
              <a:t>Non viene rispettato il divieto di vendita ai minori</a:t>
            </a:r>
            <a:endParaRPr lang="it-IT" sz="2400" dirty="0"/>
          </a:p>
        </p:txBody>
      </p:sp>
      <p:graphicFrame>
        <p:nvGraphicFramePr>
          <p:cNvPr id="6" name="Grafico 5"/>
          <p:cNvGraphicFramePr>
            <a:graphicFrameLocks/>
          </p:cNvGraphicFramePr>
          <p:nvPr>
            <p:extLst>
              <p:ext uri="{D42A27DB-BD31-4B8C-83A1-F6EECF244321}">
                <p14:modId xmlns:p14="http://schemas.microsoft.com/office/powerpoint/2010/main" val="2140100372"/>
              </p:ext>
            </p:extLst>
          </p:nvPr>
        </p:nvGraphicFramePr>
        <p:xfrm>
          <a:off x="2404155" y="504409"/>
          <a:ext cx="4953000" cy="4119891"/>
        </p:xfrm>
        <a:graphic>
          <a:graphicData uri="http://schemas.openxmlformats.org/drawingml/2006/chart">
            <c:chart xmlns:c="http://schemas.openxmlformats.org/drawingml/2006/chart" xmlns:r="http://schemas.openxmlformats.org/officeDocument/2006/relationships" r:id="rId4"/>
          </a:graphicData>
        </a:graphic>
      </p:graphicFrame>
      <p:pic>
        <p:nvPicPr>
          <p:cNvPr id="8" name="Immagine 7"/>
          <p:cNvPicPr>
            <a:picLocks noChangeAspect="1"/>
          </p:cNvPicPr>
          <p:nvPr/>
        </p:nvPicPr>
        <p:blipFill>
          <a:blip r:embed="rId5">
            <a:clrChange>
              <a:clrFrom>
                <a:srgbClr val="FFFFFF"/>
              </a:clrFrom>
              <a:clrTo>
                <a:srgbClr val="FFFFFF">
                  <a:alpha val="0"/>
                </a:srgbClr>
              </a:clrTo>
            </a:clrChange>
            <a:duotone>
              <a:prstClr val="black"/>
              <a:schemeClr val="accent5">
                <a:tint val="45000"/>
                <a:satMod val="400000"/>
              </a:schemeClr>
            </a:duotone>
          </a:blip>
          <a:stretch>
            <a:fillRect/>
          </a:stretch>
        </p:blipFill>
        <p:spPr>
          <a:xfrm>
            <a:off x="7208609" y="3625480"/>
            <a:ext cx="506568" cy="856882"/>
          </a:xfrm>
          <a:prstGeom prst="rect">
            <a:avLst/>
          </a:prstGeom>
        </p:spPr>
      </p:pic>
      <p:sp>
        <p:nvSpPr>
          <p:cNvPr id="9" name="CasellaDiTesto 8"/>
          <p:cNvSpPr txBox="1"/>
          <p:nvPr/>
        </p:nvSpPr>
        <p:spPr>
          <a:xfrm>
            <a:off x="7924800" y="3730755"/>
            <a:ext cx="3962400" cy="646331"/>
          </a:xfrm>
          <a:prstGeom prst="rect">
            <a:avLst/>
          </a:prstGeom>
          <a:noFill/>
        </p:spPr>
        <p:txBody>
          <a:bodyPr wrap="square" rtlCol="0">
            <a:spAutoFit/>
          </a:bodyPr>
          <a:lstStyle/>
          <a:p>
            <a:r>
              <a:rPr lang="it-IT" dirty="0" smtClean="0"/>
              <a:t>+ Educazione e famiglia</a:t>
            </a:r>
          </a:p>
          <a:p>
            <a:r>
              <a:rPr lang="it-IT" dirty="0" smtClean="0"/>
              <a:t>+ Maggiore consapevolezza dei rischi</a:t>
            </a:r>
            <a:endParaRPr lang="it-IT" dirty="0"/>
          </a:p>
        </p:txBody>
      </p:sp>
      <p:pic>
        <p:nvPicPr>
          <p:cNvPr id="10" name="Immagine 9"/>
          <p:cNvPicPr>
            <a:picLocks noChangeAspect="1"/>
          </p:cNvPicPr>
          <p:nvPr/>
        </p:nvPicPr>
        <p:blipFill>
          <a:blip r:embed="rId6">
            <a:clrChange>
              <a:clrFrom>
                <a:srgbClr val="FFFFFF"/>
              </a:clrFrom>
              <a:clrTo>
                <a:srgbClr val="FFFFFF">
                  <a:alpha val="0"/>
                </a:srgbClr>
              </a:clrTo>
            </a:clrChange>
            <a:duotone>
              <a:prstClr val="black"/>
              <a:schemeClr val="accent4">
                <a:tint val="45000"/>
                <a:satMod val="400000"/>
              </a:schemeClr>
            </a:duotone>
          </a:blip>
          <a:stretch>
            <a:fillRect/>
          </a:stretch>
        </p:blipFill>
        <p:spPr>
          <a:xfrm>
            <a:off x="7226748" y="4784436"/>
            <a:ext cx="488429" cy="845130"/>
          </a:xfrm>
          <a:prstGeom prst="rect">
            <a:avLst/>
          </a:prstGeom>
        </p:spPr>
      </p:pic>
      <p:sp>
        <p:nvSpPr>
          <p:cNvPr id="11" name="CasellaDiTesto 10"/>
          <p:cNvSpPr txBox="1"/>
          <p:nvPr/>
        </p:nvSpPr>
        <p:spPr>
          <a:xfrm>
            <a:off x="7924800" y="4606836"/>
            <a:ext cx="3251200" cy="1200329"/>
          </a:xfrm>
          <a:prstGeom prst="rect">
            <a:avLst/>
          </a:prstGeom>
          <a:noFill/>
        </p:spPr>
        <p:txBody>
          <a:bodyPr wrap="square" rtlCol="0">
            <a:spAutoFit/>
          </a:bodyPr>
          <a:lstStyle/>
          <a:p>
            <a:r>
              <a:rPr lang="it-IT" dirty="0" smtClean="0"/>
              <a:t>+ Norme e controlli</a:t>
            </a:r>
          </a:p>
          <a:p>
            <a:r>
              <a:rPr lang="it-IT" dirty="0" smtClean="0"/>
              <a:t>+ Incentivi-disincentivi</a:t>
            </a:r>
          </a:p>
          <a:p>
            <a:r>
              <a:rPr lang="it-IT" dirty="0" smtClean="0"/>
              <a:t>+ Responsabilità individuale</a:t>
            </a:r>
          </a:p>
          <a:p>
            <a:r>
              <a:rPr lang="it-IT" dirty="0" smtClean="0"/>
              <a:t>+ Non so </a:t>
            </a:r>
          </a:p>
        </p:txBody>
      </p:sp>
      <p:sp>
        <p:nvSpPr>
          <p:cNvPr id="12" name="CasellaDiTesto 11"/>
          <p:cNvSpPr txBox="1"/>
          <p:nvPr/>
        </p:nvSpPr>
        <p:spPr>
          <a:xfrm>
            <a:off x="10678870" y="6581001"/>
            <a:ext cx="1638300" cy="276999"/>
          </a:xfrm>
          <a:prstGeom prst="rect">
            <a:avLst/>
          </a:prstGeom>
          <a:noFill/>
        </p:spPr>
        <p:txBody>
          <a:bodyPr wrap="square" rtlCol="0">
            <a:spAutoFit/>
          </a:bodyPr>
          <a:lstStyle/>
          <a:p>
            <a:r>
              <a:rPr lang="it-IT" sz="1200" i="1" dirty="0" smtClean="0">
                <a:solidFill>
                  <a:schemeClr val="bg1"/>
                </a:solidFill>
              </a:rPr>
              <a:t>Silvia Pilutti 2016</a:t>
            </a:r>
            <a:endParaRPr lang="it-IT" sz="1200" i="1" dirty="0">
              <a:solidFill>
                <a:schemeClr val="bg1"/>
              </a:solidFill>
            </a:endParaRPr>
          </a:p>
        </p:txBody>
      </p:sp>
      <p:sp>
        <p:nvSpPr>
          <p:cNvPr id="13" name="Segnaposto numero diapositiva 1"/>
          <p:cNvSpPr>
            <a:spLocks noGrp="1"/>
          </p:cNvSpPr>
          <p:nvPr>
            <p:ph type="sldNum" sz="quarter" idx="12"/>
          </p:nvPr>
        </p:nvSpPr>
        <p:spPr>
          <a:xfrm>
            <a:off x="0" y="6463044"/>
            <a:ext cx="512502" cy="365125"/>
          </a:xfrm>
        </p:spPr>
        <p:txBody>
          <a:bodyPr/>
          <a:lstStyle/>
          <a:p>
            <a:r>
              <a:rPr lang="it-IT" sz="1800" dirty="0" smtClean="0">
                <a:solidFill>
                  <a:schemeClr val="tx1"/>
                </a:solidFill>
              </a:rPr>
              <a:t>19</a:t>
            </a:r>
            <a:endParaRPr lang="it-IT" sz="1800" dirty="0">
              <a:solidFill>
                <a:schemeClr val="tx1"/>
              </a:solidFill>
            </a:endParaRPr>
          </a:p>
        </p:txBody>
      </p:sp>
    </p:spTree>
    <p:extLst>
      <p:ext uri="{BB962C8B-B14F-4D97-AF65-F5344CB8AC3E}">
        <p14:creationId xmlns:p14="http://schemas.microsoft.com/office/powerpoint/2010/main" val="773136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46100" y="1415845"/>
            <a:ext cx="9321800" cy="1646302"/>
          </a:xfrm>
        </p:spPr>
        <p:txBody>
          <a:bodyPr>
            <a:noAutofit/>
          </a:bodyPr>
          <a:lstStyle/>
          <a:p>
            <a:r>
              <a:rPr lang="it-IT" sz="3600" b="1" dirty="0" smtClean="0"/>
              <a:t>Opinioni e vissuti di studenti piemontesi di 13-15 anni sull’uso di alcol</a:t>
            </a:r>
            <a:endParaRPr lang="it-IT" sz="3600" b="1" dirty="0"/>
          </a:p>
        </p:txBody>
      </p:sp>
      <p:sp>
        <p:nvSpPr>
          <p:cNvPr id="4" name="CasellaDiTesto 3"/>
          <p:cNvSpPr txBox="1"/>
          <p:nvPr/>
        </p:nvSpPr>
        <p:spPr>
          <a:xfrm>
            <a:off x="7683500" y="3403600"/>
            <a:ext cx="2692400" cy="369332"/>
          </a:xfrm>
          <a:prstGeom prst="rect">
            <a:avLst/>
          </a:prstGeom>
          <a:noFill/>
        </p:spPr>
        <p:txBody>
          <a:bodyPr wrap="square" rtlCol="0">
            <a:spAutoFit/>
          </a:bodyPr>
          <a:lstStyle/>
          <a:p>
            <a:r>
              <a:rPr lang="it-IT" dirty="0" smtClean="0"/>
              <a:t>di Silvia Pilutti</a:t>
            </a:r>
            <a:endParaRPr lang="it-IT" dirty="0"/>
          </a:p>
        </p:txBody>
      </p:sp>
      <p:sp>
        <p:nvSpPr>
          <p:cNvPr id="6" name="CasellaDiTesto 5"/>
          <p:cNvSpPr txBox="1"/>
          <p:nvPr/>
        </p:nvSpPr>
        <p:spPr>
          <a:xfrm>
            <a:off x="4711700" y="705060"/>
            <a:ext cx="1636987" cy="369332"/>
          </a:xfrm>
          <a:prstGeom prst="rect">
            <a:avLst/>
          </a:prstGeom>
          <a:noFill/>
        </p:spPr>
        <p:txBody>
          <a:bodyPr wrap="none" rtlCol="0">
            <a:spAutoFit/>
          </a:bodyPr>
          <a:lstStyle/>
          <a:p>
            <a:r>
              <a:rPr lang="it-IT" dirty="0" smtClean="0"/>
              <a:t>5 Maggio 2016</a:t>
            </a:r>
            <a:endParaRPr lang="it-IT" dirty="0"/>
          </a:p>
        </p:txBody>
      </p:sp>
      <p:pic>
        <p:nvPicPr>
          <p:cNvPr id="7" name="Immagine 6" descr="LOGHI\X-stampa\Logo-Stampa-medio.tif"/>
          <p:cNvPicPr/>
          <p:nvPr/>
        </p:nvPicPr>
        <p:blipFill>
          <a:blip r:embed="rId3"/>
          <a:srcRect/>
          <a:stretch>
            <a:fillRect/>
          </a:stretch>
        </p:blipFill>
        <p:spPr bwMode="auto">
          <a:xfrm>
            <a:off x="4488218" y="5437187"/>
            <a:ext cx="2109788" cy="773113"/>
          </a:xfrm>
          <a:prstGeom prst="rect">
            <a:avLst/>
          </a:prstGeom>
          <a:noFill/>
          <a:ln w="9525">
            <a:noFill/>
            <a:miter lim="800000"/>
            <a:headEnd/>
            <a:tailEnd/>
          </a:ln>
        </p:spPr>
      </p:pic>
      <p:sp>
        <p:nvSpPr>
          <p:cNvPr id="8" name="CasellaDiTesto 7"/>
          <p:cNvSpPr txBox="1"/>
          <p:nvPr/>
        </p:nvSpPr>
        <p:spPr>
          <a:xfrm>
            <a:off x="3162300" y="6331743"/>
            <a:ext cx="4761625" cy="369332"/>
          </a:xfrm>
          <a:prstGeom prst="rect">
            <a:avLst/>
          </a:prstGeom>
          <a:noFill/>
        </p:spPr>
        <p:txBody>
          <a:bodyPr wrap="none" rtlCol="0">
            <a:spAutoFit/>
          </a:bodyPr>
          <a:lstStyle/>
          <a:p>
            <a:r>
              <a:rPr lang="it-IT" dirty="0" smtClean="0"/>
              <a:t>   Prospettive ricerca socio-economica s.a.s.</a:t>
            </a:r>
            <a:endParaRPr lang="it-IT" dirty="0"/>
          </a:p>
        </p:txBody>
      </p:sp>
      <p:sp>
        <p:nvSpPr>
          <p:cNvPr id="9" name="Segnaposto numero diapositiva 1"/>
          <p:cNvSpPr>
            <a:spLocks noGrp="1"/>
          </p:cNvSpPr>
          <p:nvPr>
            <p:ph type="sldNum" sz="quarter" idx="12"/>
          </p:nvPr>
        </p:nvSpPr>
        <p:spPr>
          <a:xfrm>
            <a:off x="0" y="6463044"/>
            <a:ext cx="365843" cy="365125"/>
          </a:xfrm>
        </p:spPr>
        <p:txBody>
          <a:bodyPr/>
          <a:lstStyle/>
          <a:p>
            <a:r>
              <a:rPr lang="it-IT" sz="1800" dirty="0" smtClean="0">
                <a:solidFill>
                  <a:schemeClr val="tx1"/>
                </a:solidFill>
              </a:rPr>
              <a:t>2</a:t>
            </a:r>
            <a:endParaRPr lang="it-IT" sz="1800" dirty="0">
              <a:solidFill>
                <a:schemeClr val="tx1"/>
              </a:solidFill>
            </a:endParaRPr>
          </a:p>
        </p:txBody>
      </p:sp>
    </p:spTree>
    <p:extLst>
      <p:ext uri="{BB962C8B-B14F-4D97-AF65-F5344CB8AC3E}">
        <p14:creationId xmlns:p14="http://schemas.microsoft.com/office/powerpoint/2010/main" val="4285988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Immagine titolata Avoid Getting Drunk Step 12"/>
          <p:cNvPicPr>
            <a:picLocks noChangeAspect="1" noChangeArrowheads="1"/>
          </p:cNvPicPr>
          <p:nvPr/>
        </p:nvPicPr>
        <p:blipFill rotWithShape="1">
          <a:blip r:embed="rId3">
            <a:clrChange>
              <a:clrFrom>
                <a:srgbClr val="B0D3E7"/>
              </a:clrFrom>
              <a:clrTo>
                <a:srgbClr val="B0D3E7">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b="847"/>
          <a:stretch/>
        </p:blipFill>
        <p:spPr bwMode="auto">
          <a:xfrm>
            <a:off x="8873068" y="1"/>
            <a:ext cx="3318932" cy="2489199"/>
          </a:xfrm>
          <a:prstGeom prst="rect">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8389224" y="6057900"/>
            <a:ext cx="2682145" cy="369332"/>
          </a:xfrm>
          <a:prstGeom prst="rect">
            <a:avLst/>
          </a:prstGeom>
          <a:noFill/>
        </p:spPr>
        <p:txBody>
          <a:bodyPr wrap="none" rtlCol="0">
            <a:spAutoFit/>
          </a:bodyPr>
          <a:lstStyle/>
          <a:p>
            <a:r>
              <a:rPr lang="it-IT" dirty="0" smtClean="0"/>
              <a:t>Grazie per l’attenzione!</a:t>
            </a:r>
            <a:endParaRPr lang="it-IT" dirty="0"/>
          </a:p>
        </p:txBody>
      </p:sp>
      <p:sp>
        <p:nvSpPr>
          <p:cNvPr id="8" name="Rettangolo 7"/>
          <p:cNvSpPr/>
          <p:nvPr/>
        </p:nvSpPr>
        <p:spPr>
          <a:xfrm rot="20986241">
            <a:off x="977900" y="492036"/>
            <a:ext cx="6096000" cy="369332"/>
          </a:xfrm>
          <a:prstGeom prst="rect">
            <a:avLst/>
          </a:prstGeom>
        </p:spPr>
        <p:txBody>
          <a:bodyPr>
            <a:spAutoFit/>
          </a:bodyPr>
          <a:lstStyle/>
          <a:p>
            <a:r>
              <a:rPr lang="it-IT" b="1" dirty="0" smtClean="0">
                <a:latin typeface="Calibri" panose="020F0502020204030204" pitchFamily="34" charset="0"/>
                <a:ea typeface="Calibri" panose="020F0502020204030204" pitchFamily="34" charset="0"/>
                <a:cs typeface="Times New Roman" panose="02020603050405020304" pitchFamily="18" charset="0"/>
              </a:rPr>
              <a:t>«E</a:t>
            </a:r>
            <a:r>
              <a:rPr lang="it-IT" b="1" dirty="0">
                <a:latin typeface="Calibri" panose="020F0502020204030204" pitchFamily="34" charset="0"/>
                <a:ea typeface="Calibri" panose="020F0502020204030204" pitchFamily="34" charset="0"/>
                <a:cs typeface="Times New Roman" panose="02020603050405020304" pitchFamily="18" charset="0"/>
              </a:rPr>
              <a:t>’ una responsabilità dei minori bere </a:t>
            </a:r>
            <a:r>
              <a:rPr lang="it-IT" b="1" dirty="0" smtClean="0">
                <a:latin typeface="Calibri" panose="020F0502020204030204" pitchFamily="34" charset="0"/>
                <a:ea typeface="Calibri" panose="020F0502020204030204" pitchFamily="34" charset="0"/>
                <a:cs typeface="Times New Roman" panose="02020603050405020304" pitchFamily="18" charset="0"/>
              </a:rPr>
              <a:t>responsabilmente»</a:t>
            </a:r>
            <a:endParaRPr lang="it-IT" b="1" dirty="0"/>
          </a:p>
        </p:txBody>
      </p:sp>
      <p:sp>
        <p:nvSpPr>
          <p:cNvPr id="9" name="Rettangolo 8"/>
          <p:cNvSpPr/>
          <p:nvPr/>
        </p:nvSpPr>
        <p:spPr>
          <a:xfrm>
            <a:off x="2907811" y="1168128"/>
            <a:ext cx="6096000" cy="646331"/>
          </a:xfrm>
          <a:prstGeom prst="rect">
            <a:avLst/>
          </a:prstGeom>
        </p:spPr>
        <p:txBody>
          <a:bodyPr>
            <a:spAutoFit/>
          </a:bodyPr>
          <a:lstStyle/>
          <a:p>
            <a:r>
              <a:rPr lang="it-IT" b="1" dirty="0" smtClean="0">
                <a:latin typeface="Calibri" panose="020F0502020204030204" pitchFamily="34" charset="0"/>
                <a:ea typeface="Calibri" panose="020F0502020204030204" pitchFamily="34" charset="0"/>
                <a:cs typeface="Times New Roman" panose="02020603050405020304" pitchFamily="18" charset="0"/>
              </a:rPr>
              <a:t>«Non </a:t>
            </a:r>
            <a:r>
              <a:rPr lang="it-IT" b="1" dirty="0">
                <a:latin typeface="Calibri" panose="020F0502020204030204" pitchFamily="34" charset="0"/>
                <a:ea typeface="Calibri" panose="020F0502020204030204" pitchFamily="34" charset="0"/>
                <a:cs typeface="Times New Roman" panose="02020603050405020304" pitchFamily="18" charset="0"/>
              </a:rPr>
              <a:t>lo so, credo che chi voglia ubriacarsi possa farlo a patto di non danneggiare gli altri (es. incidenti stradali</a:t>
            </a:r>
            <a:r>
              <a:rPr lang="it-IT" b="1" dirty="0" smtClean="0">
                <a:latin typeface="Calibri" panose="020F0502020204030204" pitchFamily="34" charset="0"/>
                <a:ea typeface="Calibri" panose="020F0502020204030204" pitchFamily="34" charset="0"/>
                <a:cs typeface="Times New Roman" panose="02020603050405020304" pitchFamily="18" charset="0"/>
              </a:rPr>
              <a:t>)»</a:t>
            </a:r>
            <a:endParaRPr lang="it-IT" b="1" dirty="0"/>
          </a:p>
        </p:txBody>
      </p:sp>
      <p:sp>
        <p:nvSpPr>
          <p:cNvPr id="10" name="Rettangolo 9"/>
          <p:cNvSpPr/>
          <p:nvPr/>
        </p:nvSpPr>
        <p:spPr>
          <a:xfrm rot="497424">
            <a:off x="230080" y="2115898"/>
            <a:ext cx="5635838" cy="369332"/>
          </a:xfrm>
          <a:prstGeom prst="rect">
            <a:avLst/>
          </a:prstGeom>
        </p:spPr>
        <p:txBody>
          <a:bodyPr wrap="none">
            <a:spAutoFit/>
          </a:bodyPr>
          <a:lstStyle/>
          <a:p>
            <a:r>
              <a:rPr lang="it-IT" b="1" dirty="0" smtClean="0">
                <a:latin typeface="Calibri" panose="020F0502020204030204" pitchFamily="34" charset="0"/>
                <a:ea typeface="Calibri" panose="020F0502020204030204" pitchFamily="34" charset="0"/>
                <a:cs typeface="Times New Roman" panose="02020603050405020304" pitchFamily="18" charset="0"/>
              </a:rPr>
              <a:t>«Ciascuno </a:t>
            </a:r>
            <a:r>
              <a:rPr lang="it-IT" b="1" dirty="0">
                <a:latin typeface="Calibri" panose="020F0502020204030204" pitchFamily="34" charset="0"/>
                <a:ea typeface="Calibri" panose="020F0502020204030204" pitchFamily="34" charset="0"/>
                <a:cs typeface="Times New Roman" panose="02020603050405020304" pitchFamily="18" charset="0"/>
              </a:rPr>
              <a:t>di noi dovrebbe capire da sé che fa male bere”</a:t>
            </a:r>
            <a:endParaRPr lang="it-IT" b="1" dirty="0"/>
          </a:p>
        </p:txBody>
      </p:sp>
      <p:sp>
        <p:nvSpPr>
          <p:cNvPr id="11" name="Rettangolo 10"/>
          <p:cNvSpPr/>
          <p:nvPr/>
        </p:nvSpPr>
        <p:spPr>
          <a:xfrm rot="21010382">
            <a:off x="4917658" y="2934479"/>
            <a:ext cx="6096000" cy="1200329"/>
          </a:xfrm>
          <a:prstGeom prst="rect">
            <a:avLst/>
          </a:prstGeom>
        </p:spPr>
        <p:txBody>
          <a:bodyPr>
            <a:spAutoFit/>
          </a:bodyPr>
          <a:lstStyle/>
          <a:p>
            <a:r>
              <a:rPr lang="it-IT" b="1" dirty="0" smtClean="0">
                <a:latin typeface="Calibri" panose="020F0502020204030204" pitchFamily="34" charset="0"/>
                <a:ea typeface="Calibri" panose="020F0502020204030204" pitchFamily="34" charset="0"/>
                <a:cs typeface="Times New Roman" panose="02020603050405020304" pitchFamily="18" charset="0"/>
              </a:rPr>
              <a:t>«I </a:t>
            </a:r>
            <a:r>
              <a:rPr lang="it-IT" b="1" dirty="0">
                <a:latin typeface="Calibri" panose="020F0502020204030204" pitchFamily="34" charset="0"/>
                <a:ea typeface="Calibri" panose="020F0502020204030204" pitchFamily="34" charset="0"/>
                <a:cs typeface="Times New Roman" panose="02020603050405020304" pitchFamily="18" charset="0"/>
              </a:rPr>
              <a:t>miei amici si dividono in due categorie: la prima considera l'alcol un gravissimo errore che si dovrebbe cercare di evitare. La seconda, anche se molto più ristretta trova l'alcol uno sballo incredibile da provare </a:t>
            </a:r>
            <a:r>
              <a:rPr lang="it-IT" b="1" dirty="0" smtClean="0">
                <a:latin typeface="Calibri" panose="020F0502020204030204" pitchFamily="34" charset="0"/>
                <a:ea typeface="Calibri" panose="020F0502020204030204" pitchFamily="34" charset="0"/>
                <a:cs typeface="Times New Roman" panose="02020603050405020304" pitchFamily="18" charset="0"/>
              </a:rPr>
              <a:t>assolutamente»</a:t>
            </a:r>
            <a:endParaRPr lang="it-IT" b="1" dirty="0"/>
          </a:p>
        </p:txBody>
      </p:sp>
      <p:sp>
        <p:nvSpPr>
          <p:cNvPr id="12" name="Rettangolo 11"/>
          <p:cNvSpPr/>
          <p:nvPr/>
        </p:nvSpPr>
        <p:spPr>
          <a:xfrm rot="21159857">
            <a:off x="306805" y="2969015"/>
            <a:ext cx="4673600" cy="1200329"/>
          </a:xfrm>
          <a:prstGeom prst="rect">
            <a:avLst/>
          </a:prstGeom>
        </p:spPr>
        <p:txBody>
          <a:bodyPr wrap="square">
            <a:spAutoFit/>
          </a:bodyPr>
          <a:lstStyle/>
          <a:p>
            <a:r>
              <a:rPr lang="it-IT" b="1" dirty="0" smtClean="0">
                <a:latin typeface="Calibri" panose="020F0502020204030204" pitchFamily="34" charset="0"/>
                <a:ea typeface="Calibri" panose="020F0502020204030204" pitchFamily="34" charset="0"/>
                <a:cs typeface="Times New Roman" panose="02020603050405020304" pitchFamily="18" charset="0"/>
              </a:rPr>
              <a:t>«Spiegare </a:t>
            </a:r>
            <a:r>
              <a:rPr lang="it-IT" b="1" dirty="0">
                <a:latin typeface="Calibri" panose="020F0502020204030204" pitchFamily="34" charset="0"/>
                <a:ea typeface="Calibri" panose="020F0502020204030204" pitchFamily="34" charset="0"/>
                <a:cs typeface="Times New Roman" panose="02020603050405020304" pitchFamily="18" charset="0"/>
              </a:rPr>
              <a:t>che è dannoso e che non porta a nulla. Ci sono molti altri modi per divertirsi e non devono passare per forza attraverso l'uso di </a:t>
            </a:r>
            <a:r>
              <a:rPr lang="it-IT" b="1" dirty="0" smtClean="0">
                <a:latin typeface="Calibri" panose="020F0502020204030204" pitchFamily="34" charset="0"/>
                <a:ea typeface="Calibri" panose="020F0502020204030204" pitchFamily="34" charset="0"/>
                <a:cs typeface="Times New Roman" panose="02020603050405020304" pitchFamily="18" charset="0"/>
              </a:rPr>
              <a:t>alcolici»</a:t>
            </a:r>
            <a:endParaRPr lang="it-IT" b="1" dirty="0"/>
          </a:p>
        </p:txBody>
      </p:sp>
      <p:sp>
        <p:nvSpPr>
          <p:cNvPr id="13" name="Rettangolo 12"/>
          <p:cNvSpPr/>
          <p:nvPr/>
        </p:nvSpPr>
        <p:spPr>
          <a:xfrm>
            <a:off x="5219505" y="5586302"/>
            <a:ext cx="2451295" cy="369332"/>
          </a:xfrm>
          <a:prstGeom prst="rect">
            <a:avLst/>
          </a:prstGeom>
        </p:spPr>
        <p:txBody>
          <a:bodyPr wrap="square">
            <a:spAutoFit/>
          </a:bodyPr>
          <a:lstStyle/>
          <a:p>
            <a:r>
              <a:rPr lang="it-IT" b="1" dirty="0" smtClean="0">
                <a:solidFill>
                  <a:schemeClr val="accent5"/>
                </a:solidFill>
                <a:latin typeface="Calibri" panose="020F0502020204030204" pitchFamily="34" charset="0"/>
                <a:ea typeface="Calibri" panose="020F0502020204030204" pitchFamily="34" charset="0"/>
                <a:cs typeface="Times New Roman" panose="02020603050405020304" pitchFamily="18" charset="0"/>
              </a:rPr>
              <a:t>DISCUTIAMONE…</a:t>
            </a:r>
            <a:endParaRPr lang="it-IT" b="1" dirty="0">
              <a:solidFill>
                <a:schemeClr val="accent5"/>
              </a:solidFill>
            </a:endParaRPr>
          </a:p>
        </p:txBody>
      </p:sp>
      <p:sp>
        <p:nvSpPr>
          <p:cNvPr id="14" name="Rettangolo 13"/>
          <p:cNvSpPr/>
          <p:nvPr/>
        </p:nvSpPr>
        <p:spPr>
          <a:xfrm>
            <a:off x="1047111" y="4646215"/>
            <a:ext cx="6096000" cy="646331"/>
          </a:xfrm>
          <a:prstGeom prst="rect">
            <a:avLst/>
          </a:prstGeom>
        </p:spPr>
        <p:txBody>
          <a:bodyPr>
            <a:spAutoFit/>
          </a:bodyPr>
          <a:lstStyle/>
          <a:p>
            <a:r>
              <a:rPr lang="it-IT" dirty="0" smtClean="0"/>
              <a:t>«persone </a:t>
            </a:r>
            <a:r>
              <a:rPr lang="it-IT" dirty="0"/>
              <a:t>che conosco </a:t>
            </a:r>
            <a:r>
              <a:rPr lang="it-IT" dirty="0" smtClean="0"/>
              <a:t>sono </a:t>
            </a:r>
            <a:r>
              <a:rPr lang="it-IT" dirty="0"/>
              <a:t>usciti con amici e per imitazione ed essere accettati hanno </a:t>
            </a:r>
            <a:r>
              <a:rPr lang="it-IT" dirty="0" smtClean="0"/>
              <a:t>bevuto»</a:t>
            </a:r>
            <a:endParaRPr lang="it-IT" dirty="0"/>
          </a:p>
        </p:txBody>
      </p:sp>
      <p:sp>
        <p:nvSpPr>
          <p:cNvPr id="16" name="CasellaDiTesto 15"/>
          <p:cNvSpPr txBox="1"/>
          <p:nvPr/>
        </p:nvSpPr>
        <p:spPr>
          <a:xfrm>
            <a:off x="10678870" y="6581001"/>
            <a:ext cx="1638300" cy="276999"/>
          </a:xfrm>
          <a:prstGeom prst="rect">
            <a:avLst/>
          </a:prstGeom>
          <a:noFill/>
        </p:spPr>
        <p:txBody>
          <a:bodyPr wrap="square" rtlCol="0">
            <a:spAutoFit/>
          </a:bodyPr>
          <a:lstStyle/>
          <a:p>
            <a:r>
              <a:rPr lang="it-IT" sz="1200" i="1" dirty="0" smtClean="0">
                <a:solidFill>
                  <a:schemeClr val="bg1"/>
                </a:solidFill>
              </a:rPr>
              <a:t>Silvia Pilutti 2016</a:t>
            </a:r>
            <a:endParaRPr lang="it-IT" sz="1200" i="1" dirty="0">
              <a:solidFill>
                <a:schemeClr val="bg1"/>
              </a:solidFill>
            </a:endParaRPr>
          </a:p>
        </p:txBody>
      </p:sp>
      <p:sp>
        <p:nvSpPr>
          <p:cNvPr id="15" name="Segnaposto numero diapositiva 1"/>
          <p:cNvSpPr>
            <a:spLocks noGrp="1"/>
          </p:cNvSpPr>
          <p:nvPr>
            <p:ph type="sldNum" sz="quarter" idx="12"/>
          </p:nvPr>
        </p:nvSpPr>
        <p:spPr>
          <a:xfrm>
            <a:off x="0" y="6463044"/>
            <a:ext cx="512502" cy="365125"/>
          </a:xfrm>
        </p:spPr>
        <p:txBody>
          <a:bodyPr/>
          <a:lstStyle/>
          <a:p>
            <a:r>
              <a:rPr lang="it-IT" sz="1800" dirty="0" smtClean="0">
                <a:solidFill>
                  <a:schemeClr val="tx1"/>
                </a:solidFill>
              </a:rPr>
              <a:t>20</a:t>
            </a:r>
            <a:endParaRPr lang="it-IT" sz="1800" dirty="0">
              <a:solidFill>
                <a:schemeClr val="tx1"/>
              </a:solidFill>
            </a:endParaRPr>
          </a:p>
        </p:txBody>
      </p:sp>
    </p:spTree>
    <p:extLst>
      <p:ext uri="{BB962C8B-B14F-4D97-AF65-F5344CB8AC3E}">
        <p14:creationId xmlns:p14="http://schemas.microsoft.com/office/powerpoint/2010/main" val="3336149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txBox="1">
            <a:spLocks/>
          </p:cNvSpPr>
          <p:nvPr/>
        </p:nvSpPr>
        <p:spPr>
          <a:xfrm>
            <a:off x="736600" y="0"/>
            <a:ext cx="5182694" cy="629265"/>
          </a:xfrm>
          <a:prstGeom prst="rect">
            <a:avLst/>
          </a:prstGeom>
        </p:spPr>
        <p:txBody>
          <a:bodyPr vert="horz" lIns="91440" tIns="45720" rIns="91440" bIns="45720" rtlCol="0" anchor="b">
            <a:normAutofit fontScale="60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dirty="0" smtClean="0"/>
              <a:t>Perché questa indagine?</a:t>
            </a:r>
            <a:endParaRPr lang="it-IT" b="1" dirty="0"/>
          </a:p>
        </p:txBody>
      </p:sp>
      <p:sp>
        <p:nvSpPr>
          <p:cNvPr id="6" name="Rettangolo 5"/>
          <p:cNvSpPr/>
          <p:nvPr/>
        </p:nvSpPr>
        <p:spPr>
          <a:xfrm>
            <a:off x="1879600" y="1010335"/>
            <a:ext cx="6946900" cy="369332"/>
          </a:xfrm>
          <a:prstGeom prst="rect">
            <a:avLst/>
          </a:prstGeom>
        </p:spPr>
        <p:txBody>
          <a:bodyPr wrap="square">
            <a:spAutoFit/>
          </a:bodyPr>
          <a:lstStyle/>
          <a:p>
            <a:pPr marL="285750" indent="-285750">
              <a:buFont typeface="Wingdings" panose="05000000000000000000" pitchFamily="2" charset="2"/>
              <a:buChar char="v"/>
            </a:pPr>
            <a:r>
              <a:rPr lang="it-IT" dirty="0"/>
              <a:t>Europa </a:t>
            </a:r>
            <a:r>
              <a:rPr lang="it-IT" dirty="0" smtClean="0"/>
              <a:t>registra </a:t>
            </a:r>
            <a:r>
              <a:rPr lang="it-IT" dirty="0"/>
              <a:t>il più alto consumo pro-capite di alcolici</a:t>
            </a:r>
          </a:p>
        </p:txBody>
      </p:sp>
      <p:sp>
        <p:nvSpPr>
          <p:cNvPr id="7" name="Rettangolo 6"/>
          <p:cNvSpPr/>
          <p:nvPr/>
        </p:nvSpPr>
        <p:spPr>
          <a:xfrm>
            <a:off x="1879600" y="2317402"/>
            <a:ext cx="4461478" cy="369332"/>
          </a:xfrm>
          <a:prstGeom prst="rect">
            <a:avLst/>
          </a:prstGeom>
        </p:spPr>
        <p:txBody>
          <a:bodyPr wrap="none">
            <a:spAutoFit/>
          </a:bodyPr>
          <a:lstStyle/>
          <a:p>
            <a:pPr marL="285750" indent="-285750">
              <a:buFont typeface="Wingdings" panose="05000000000000000000" pitchFamily="2" charset="2"/>
              <a:buChar char="v"/>
            </a:pPr>
            <a:r>
              <a:rPr lang="it-IT" dirty="0" smtClean="0"/>
              <a:t>Il 6,5</a:t>
            </a:r>
            <a:r>
              <a:rPr lang="it-IT" dirty="0"/>
              <a:t>% dei decessi </a:t>
            </a:r>
            <a:r>
              <a:rPr lang="it-IT" dirty="0" smtClean="0"/>
              <a:t>è correlato </a:t>
            </a:r>
            <a:r>
              <a:rPr lang="it-IT" dirty="0"/>
              <a:t>all’alcol</a:t>
            </a:r>
          </a:p>
        </p:txBody>
      </p:sp>
      <p:sp>
        <p:nvSpPr>
          <p:cNvPr id="8" name="Rettangolo 7"/>
          <p:cNvSpPr/>
          <p:nvPr/>
        </p:nvSpPr>
        <p:spPr>
          <a:xfrm>
            <a:off x="1879600" y="1525369"/>
            <a:ext cx="6096000" cy="646331"/>
          </a:xfrm>
          <a:prstGeom prst="rect">
            <a:avLst/>
          </a:prstGeom>
        </p:spPr>
        <p:txBody>
          <a:bodyPr>
            <a:spAutoFit/>
          </a:bodyPr>
          <a:lstStyle/>
          <a:p>
            <a:pPr marL="285750" indent="-285750">
              <a:buFont typeface="Wingdings" panose="05000000000000000000" pitchFamily="2" charset="2"/>
              <a:buChar char="v"/>
            </a:pPr>
            <a:r>
              <a:rPr lang="it-IT" dirty="0" smtClean="0"/>
              <a:t>In Europa l’'alcol è il </a:t>
            </a:r>
            <a:r>
              <a:rPr lang="it-IT" dirty="0"/>
              <a:t>terzo fattore di rischio </a:t>
            </a:r>
            <a:r>
              <a:rPr lang="it-IT" dirty="0" smtClean="0"/>
              <a:t>per </a:t>
            </a:r>
            <a:r>
              <a:rPr lang="it-IT" dirty="0"/>
              <a:t>decessi e per </a:t>
            </a:r>
            <a:r>
              <a:rPr lang="it-IT" dirty="0" smtClean="0"/>
              <a:t>invalidità</a:t>
            </a:r>
            <a:endParaRPr lang="it-IT" dirty="0"/>
          </a:p>
        </p:txBody>
      </p:sp>
      <p:sp>
        <p:nvSpPr>
          <p:cNvPr id="9" name="Rettangolo 8"/>
          <p:cNvSpPr/>
          <p:nvPr/>
        </p:nvSpPr>
        <p:spPr>
          <a:xfrm>
            <a:off x="1879600" y="3270935"/>
            <a:ext cx="7467600" cy="646331"/>
          </a:xfrm>
          <a:prstGeom prst="rect">
            <a:avLst/>
          </a:prstGeom>
        </p:spPr>
        <p:txBody>
          <a:bodyPr wrap="square">
            <a:spAutoFit/>
          </a:bodyPr>
          <a:lstStyle/>
          <a:p>
            <a:pPr marL="285750" indent="-285750">
              <a:buFont typeface="Wingdings" panose="05000000000000000000" pitchFamily="2" charset="2"/>
              <a:buChar char="v"/>
            </a:pPr>
            <a:r>
              <a:rPr lang="it-IT" dirty="0" smtClean="0"/>
              <a:t>In Italia l’alcol </a:t>
            </a:r>
            <a:r>
              <a:rPr lang="it-IT" dirty="0"/>
              <a:t>è la prima causa di morte tra i giovani fino ai 24 anni di </a:t>
            </a:r>
            <a:r>
              <a:rPr lang="it-IT" dirty="0" smtClean="0"/>
              <a:t>età </a:t>
            </a:r>
            <a:r>
              <a:rPr lang="it-IT" dirty="0" smtClean="0">
                <a:sym typeface="Wingdings" panose="05000000000000000000" pitchFamily="2" charset="2"/>
              </a:rPr>
              <a:t> incidenti stradali</a:t>
            </a:r>
            <a:endParaRPr lang="it-IT" dirty="0"/>
          </a:p>
        </p:txBody>
      </p:sp>
      <p:sp>
        <p:nvSpPr>
          <p:cNvPr id="10" name="Rettangolo 9"/>
          <p:cNvSpPr/>
          <p:nvPr/>
        </p:nvSpPr>
        <p:spPr>
          <a:xfrm>
            <a:off x="1879600" y="3994786"/>
            <a:ext cx="7797800" cy="1200329"/>
          </a:xfrm>
          <a:prstGeom prst="rect">
            <a:avLst/>
          </a:prstGeom>
        </p:spPr>
        <p:txBody>
          <a:bodyPr wrap="square">
            <a:spAutoFit/>
          </a:bodyPr>
          <a:lstStyle/>
          <a:p>
            <a:pPr marL="285750" indent="-285750">
              <a:buFont typeface="Wingdings" panose="05000000000000000000" pitchFamily="2" charset="2"/>
              <a:buChar char="v"/>
            </a:pPr>
            <a:r>
              <a:rPr lang="it-IT" dirty="0" smtClean="0"/>
              <a:t>Mancano gli enzimi </a:t>
            </a:r>
            <a:r>
              <a:rPr lang="it-IT" dirty="0"/>
              <a:t>che metabolizzano l’etanolo presente nelle bevande alcoliche, scomponendolo in sostanze più tollerabili.  E’ solo tra i 18 e i 20 anni, infatti, che si completa la capacità dell’organismo di ‘smaltire’ </a:t>
            </a:r>
            <a:r>
              <a:rPr lang="it-IT" dirty="0" smtClean="0"/>
              <a:t>l’alcol</a:t>
            </a:r>
            <a:endParaRPr lang="it-IT" dirty="0"/>
          </a:p>
        </p:txBody>
      </p:sp>
      <p:grpSp>
        <p:nvGrpSpPr>
          <p:cNvPr id="11" name="Gruppo 14"/>
          <p:cNvGrpSpPr>
            <a:grpSpLocks/>
          </p:cNvGrpSpPr>
          <p:nvPr/>
        </p:nvGrpSpPr>
        <p:grpSpPr bwMode="auto">
          <a:xfrm rot="1806723">
            <a:off x="8014172" y="1299683"/>
            <a:ext cx="2912353" cy="1984441"/>
            <a:chOff x="6688942" y="1875009"/>
            <a:chExt cx="2911923" cy="1983160"/>
          </a:xfrm>
        </p:grpSpPr>
        <p:sp>
          <p:nvSpPr>
            <p:cNvPr id="12" name="Rettangolo arrotondato 11"/>
            <p:cNvSpPr/>
            <p:nvPr/>
          </p:nvSpPr>
          <p:spPr bwMode="auto">
            <a:xfrm rot="20111295">
              <a:off x="6688942" y="2623272"/>
              <a:ext cx="2911923" cy="1234897"/>
            </a:xfrm>
            <a:prstGeom prst="roundRect">
              <a:avLst>
                <a:gd name="adj" fmla="val 23956"/>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smtClean="0">
                  <a:solidFill>
                    <a:srgbClr val="000000"/>
                  </a:solidFill>
                </a:rPr>
                <a:t>I giovani sono più vulnerabili</a:t>
              </a:r>
            </a:p>
          </p:txBody>
        </p:sp>
        <p:pic>
          <p:nvPicPr>
            <p:cNvPr id="13" name="Picture 8"/>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525148">
              <a:off x="8387740" y="1897754"/>
              <a:ext cx="614124" cy="56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CasellaDiTesto 13"/>
          <p:cNvSpPr txBox="1"/>
          <p:nvPr/>
        </p:nvSpPr>
        <p:spPr>
          <a:xfrm>
            <a:off x="1879600" y="5322169"/>
            <a:ext cx="9097619" cy="369332"/>
          </a:xfrm>
          <a:prstGeom prst="rect">
            <a:avLst/>
          </a:prstGeom>
          <a:noFill/>
        </p:spPr>
        <p:txBody>
          <a:bodyPr wrap="none" rtlCol="0">
            <a:spAutoFit/>
          </a:bodyPr>
          <a:lstStyle/>
          <a:p>
            <a:pPr marL="285750" indent="-285750">
              <a:buFont typeface="Wingdings" panose="05000000000000000000" pitchFamily="2" charset="2"/>
              <a:buChar char="v"/>
            </a:pPr>
            <a:r>
              <a:rPr lang="it-IT" dirty="0" smtClean="0"/>
              <a:t>Tra i 13-15 si sperimenta l’uso di alcolici e si consolidano i comportamenti a rischio</a:t>
            </a:r>
            <a:endParaRPr lang="it-IT" dirty="0"/>
          </a:p>
        </p:txBody>
      </p:sp>
      <p:sp>
        <p:nvSpPr>
          <p:cNvPr id="15" name="CasellaDiTesto 14"/>
          <p:cNvSpPr txBox="1"/>
          <p:nvPr/>
        </p:nvSpPr>
        <p:spPr>
          <a:xfrm>
            <a:off x="10678870" y="6581001"/>
            <a:ext cx="1638300" cy="276999"/>
          </a:xfrm>
          <a:prstGeom prst="rect">
            <a:avLst/>
          </a:prstGeom>
          <a:noFill/>
        </p:spPr>
        <p:txBody>
          <a:bodyPr wrap="square" rtlCol="0">
            <a:spAutoFit/>
          </a:bodyPr>
          <a:lstStyle/>
          <a:p>
            <a:r>
              <a:rPr lang="it-IT" sz="1200" i="1" dirty="0" smtClean="0">
                <a:solidFill>
                  <a:schemeClr val="bg1"/>
                </a:solidFill>
              </a:rPr>
              <a:t>Silvia Pilutti 2016</a:t>
            </a:r>
            <a:endParaRPr lang="it-IT" sz="1200" i="1" dirty="0">
              <a:solidFill>
                <a:schemeClr val="bg1"/>
              </a:solidFill>
            </a:endParaRPr>
          </a:p>
        </p:txBody>
      </p:sp>
      <p:sp>
        <p:nvSpPr>
          <p:cNvPr id="16" name="Segnaposto numero diapositiva 1"/>
          <p:cNvSpPr>
            <a:spLocks noGrp="1"/>
          </p:cNvSpPr>
          <p:nvPr>
            <p:ph type="sldNum" sz="quarter" idx="12"/>
          </p:nvPr>
        </p:nvSpPr>
        <p:spPr>
          <a:xfrm>
            <a:off x="0" y="6463044"/>
            <a:ext cx="365843" cy="365125"/>
          </a:xfrm>
        </p:spPr>
        <p:txBody>
          <a:bodyPr/>
          <a:lstStyle/>
          <a:p>
            <a:r>
              <a:rPr lang="it-IT" sz="1800" dirty="0" smtClean="0">
                <a:solidFill>
                  <a:schemeClr val="tx1"/>
                </a:solidFill>
              </a:rPr>
              <a:t>3</a:t>
            </a:r>
            <a:endParaRPr lang="it-IT" sz="1800" dirty="0">
              <a:solidFill>
                <a:schemeClr val="tx1"/>
              </a:solidFill>
            </a:endParaRPr>
          </a:p>
        </p:txBody>
      </p:sp>
    </p:spTree>
    <p:extLst>
      <p:ext uri="{BB962C8B-B14F-4D97-AF65-F5344CB8AC3E}">
        <p14:creationId xmlns:p14="http://schemas.microsoft.com/office/powerpoint/2010/main" val="1454864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magine 7"/>
          <p:cNvPicPr/>
          <p:nvPr/>
        </p:nvPicPr>
        <p:blipFill rotWithShape="1">
          <a:blip r:embed="rId3">
            <a:extLst>
              <a:ext uri="{28A0092B-C50C-407E-A947-70E740481C1C}">
                <a14:useLocalDpi xmlns:a14="http://schemas.microsoft.com/office/drawing/2010/main" val="0"/>
              </a:ext>
            </a:extLst>
          </a:blip>
          <a:srcRect l="15938" r="41232" b="12592"/>
          <a:stretch/>
        </p:blipFill>
        <p:spPr bwMode="auto">
          <a:xfrm>
            <a:off x="835561" y="1533701"/>
            <a:ext cx="3627120" cy="4470400"/>
          </a:xfrm>
          <a:prstGeom prst="rect">
            <a:avLst/>
          </a:prstGeom>
          <a:ln>
            <a:noFill/>
          </a:ln>
          <a:extLst>
            <a:ext uri="{53640926-AAD7-44D8-BBD7-CCE9431645EC}">
              <a14:shadowObscured xmlns:a14="http://schemas.microsoft.com/office/drawing/2010/main"/>
            </a:ext>
          </a:extLst>
        </p:spPr>
      </p:pic>
      <p:grpSp>
        <p:nvGrpSpPr>
          <p:cNvPr id="4" name="Gruppo 14"/>
          <p:cNvGrpSpPr>
            <a:grpSpLocks/>
          </p:cNvGrpSpPr>
          <p:nvPr/>
        </p:nvGrpSpPr>
        <p:grpSpPr bwMode="auto">
          <a:xfrm rot="206121">
            <a:off x="189698" y="1350684"/>
            <a:ext cx="2256585" cy="1694536"/>
            <a:chOff x="6679471" y="1829111"/>
            <a:chExt cx="2256252" cy="1693441"/>
          </a:xfrm>
        </p:grpSpPr>
        <p:sp>
          <p:nvSpPr>
            <p:cNvPr id="5" name="Rettangolo arrotondato 4"/>
            <p:cNvSpPr/>
            <p:nvPr/>
          </p:nvSpPr>
          <p:spPr bwMode="auto">
            <a:xfrm rot="20111295">
              <a:off x="6679471" y="2789601"/>
              <a:ext cx="2255504" cy="732951"/>
            </a:xfrm>
            <a:prstGeom prst="roundRect">
              <a:avLst>
                <a:gd name="adj" fmla="val 23956"/>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smtClean="0">
                  <a:solidFill>
                    <a:srgbClr val="000000"/>
                  </a:solidFill>
                </a:rPr>
                <a:t>3176 questionari compilati</a:t>
              </a:r>
              <a:endParaRPr lang="it-IT" b="1" dirty="0">
                <a:solidFill>
                  <a:srgbClr val="000000"/>
                </a:solidFill>
              </a:endParaRPr>
            </a:p>
          </p:txBody>
        </p:sp>
        <p:pic>
          <p:nvPicPr>
            <p:cNvPr id="6" name="Picture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525148">
              <a:off x="8267606" y="1854808"/>
              <a:ext cx="693813" cy="64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Segnaposto contenuto 9"/>
          <p:cNvSpPr>
            <a:spLocks noGrp="1"/>
          </p:cNvSpPr>
          <p:nvPr>
            <p:ph idx="1"/>
          </p:nvPr>
        </p:nvSpPr>
        <p:spPr>
          <a:xfrm>
            <a:off x="4373368" y="1268054"/>
            <a:ext cx="4865320" cy="1766414"/>
          </a:xfrm>
        </p:spPr>
        <p:txBody>
          <a:bodyPr/>
          <a:lstStyle/>
          <a:p>
            <a:r>
              <a:rPr lang="it-IT" dirty="0" smtClean="0"/>
              <a:t>34 Istituti scolastici in tutto il Piemonte</a:t>
            </a:r>
          </a:p>
          <a:p>
            <a:pPr lvl="1"/>
            <a:r>
              <a:rPr lang="it-IT" dirty="0" smtClean="0"/>
              <a:t>18 scuole di primo grado</a:t>
            </a:r>
          </a:p>
          <a:p>
            <a:pPr lvl="1"/>
            <a:r>
              <a:rPr lang="it-IT" dirty="0" smtClean="0"/>
              <a:t>16 scuole di secondo grado</a:t>
            </a:r>
            <a:endParaRPr lang="it-IT" dirty="0"/>
          </a:p>
          <a:p>
            <a:pPr marL="452438" lvl="1" indent="-452438"/>
            <a:r>
              <a:rPr lang="it-IT" dirty="0" smtClean="0"/>
              <a:t>3176 ragazzi </a:t>
            </a:r>
            <a:endParaRPr lang="it-IT" dirty="0"/>
          </a:p>
          <a:p>
            <a:pPr lvl="1"/>
            <a:endParaRPr lang="it-IT" dirty="0" smtClean="0"/>
          </a:p>
        </p:txBody>
      </p:sp>
      <p:sp>
        <p:nvSpPr>
          <p:cNvPr id="12" name="CasellaDiTesto 11"/>
          <p:cNvSpPr txBox="1"/>
          <p:nvPr/>
        </p:nvSpPr>
        <p:spPr>
          <a:xfrm>
            <a:off x="559479" y="754941"/>
            <a:ext cx="2245822" cy="646331"/>
          </a:xfrm>
          <a:prstGeom prst="rect">
            <a:avLst/>
          </a:prstGeom>
          <a:noFill/>
        </p:spPr>
        <p:txBody>
          <a:bodyPr wrap="square" rtlCol="0">
            <a:spAutoFit/>
          </a:bodyPr>
          <a:lstStyle/>
          <a:p>
            <a:r>
              <a:rPr lang="it-IT" b="1" dirty="0" smtClean="0">
                <a:solidFill>
                  <a:schemeClr val="accent1">
                    <a:lumMod val="75000"/>
                  </a:schemeClr>
                </a:solidFill>
              </a:rPr>
              <a:t>TARGET </a:t>
            </a:r>
            <a:r>
              <a:rPr lang="it-IT" b="1" dirty="0">
                <a:solidFill>
                  <a:schemeClr val="accent1">
                    <a:lumMod val="75000"/>
                  </a:schemeClr>
                </a:solidFill>
              </a:rPr>
              <a:t>111.693 </a:t>
            </a:r>
            <a:endParaRPr lang="it-IT" b="1" dirty="0" smtClean="0">
              <a:solidFill>
                <a:schemeClr val="accent1">
                  <a:lumMod val="75000"/>
                </a:schemeClr>
              </a:solidFill>
            </a:endParaRPr>
          </a:p>
          <a:p>
            <a:r>
              <a:rPr lang="it-IT" b="1" dirty="0" smtClean="0">
                <a:solidFill>
                  <a:schemeClr val="accent1">
                    <a:lumMod val="75000"/>
                  </a:schemeClr>
                </a:solidFill>
              </a:rPr>
              <a:t>ragazze </a:t>
            </a:r>
            <a:r>
              <a:rPr lang="it-IT" b="1" dirty="0">
                <a:solidFill>
                  <a:schemeClr val="accent1">
                    <a:lumMod val="75000"/>
                  </a:schemeClr>
                </a:solidFill>
              </a:rPr>
              <a:t>e ragazzi </a:t>
            </a:r>
          </a:p>
        </p:txBody>
      </p:sp>
      <p:sp>
        <p:nvSpPr>
          <p:cNvPr id="13" name="CasellaDiTesto 12"/>
          <p:cNvSpPr txBox="1"/>
          <p:nvPr/>
        </p:nvSpPr>
        <p:spPr>
          <a:xfrm>
            <a:off x="5183248" y="868277"/>
            <a:ext cx="2485913" cy="369332"/>
          </a:xfrm>
          <a:prstGeom prst="rect">
            <a:avLst/>
          </a:prstGeom>
          <a:noFill/>
        </p:spPr>
        <p:txBody>
          <a:bodyPr wrap="square" rtlCol="0">
            <a:spAutoFit/>
          </a:bodyPr>
          <a:lstStyle/>
          <a:p>
            <a:r>
              <a:rPr lang="it-IT" b="1" dirty="0" smtClean="0">
                <a:solidFill>
                  <a:schemeClr val="accent1">
                    <a:lumMod val="75000"/>
                  </a:schemeClr>
                </a:solidFill>
              </a:rPr>
              <a:t>RISPONDENTI </a:t>
            </a:r>
            <a:r>
              <a:rPr lang="it-IT" b="1" dirty="0" smtClean="0">
                <a:solidFill>
                  <a:schemeClr val="accent1">
                    <a:lumMod val="75000"/>
                  </a:schemeClr>
                </a:solidFill>
                <a:sym typeface="Symbol" panose="05050102010706020507" pitchFamily="18" charset="2"/>
              </a:rPr>
              <a:t></a:t>
            </a:r>
            <a:r>
              <a:rPr lang="it-IT" b="1" dirty="0" smtClean="0">
                <a:solidFill>
                  <a:schemeClr val="accent1">
                    <a:lumMod val="75000"/>
                  </a:schemeClr>
                </a:solidFill>
              </a:rPr>
              <a:t>3%</a:t>
            </a:r>
            <a:endParaRPr lang="it-IT" b="1" dirty="0">
              <a:solidFill>
                <a:schemeClr val="accent1">
                  <a:lumMod val="75000"/>
                </a:schemeClr>
              </a:solidFill>
            </a:endParaRPr>
          </a:p>
        </p:txBody>
      </p:sp>
      <p:cxnSp>
        <p:nvCxnSpPr>
          <p:cNvPr id="22" name="Connettore 2 21"/>
          <p:cNvCxnSpPr>
            <a:stCxn id="12" idx="3"/>
          </p:cNvCxnSpPr>
          <p:nvPr/>
        </p:nvCxnSpPr>
        <p:spPr>
          <a:xfrm flipV="1">
            <a:off x="2805301" y="1078106"/>
            <a:ext cx="2051834"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4" name="Immagine 23"/>
          <p:cNvPicPr>
            <a:picLocks noChangeAspect="1"/>
          </p:cNvPicPr>
          <p:nvPr/>
        </p:nvPicPr>
        <p:blipFill>
          <a:blip r:embed="rId5"/>
          <a:stretch>
            <a:fillRect/>
          </a:stretch>
        </p:blipFill>
        <p:spPr>
          <a:xfrm>
            <a:off x="7547227" y="2256949"/>
            <a:ext cx="4406887" cy="275016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7" name="Immagine 26"/>
          <p:cNvPicPr>
            <a:picLocks noChangeAspect="1"/>
          </p:cNvPicPr>
          <p:nvPr/>
        </p:nvPicPr>
        <p:blipFill>
          <a:blip r:embed="rId6"/>
          <a:stretch>
            <a:fillRect/>
          </a:stretch>
        </p:blipFill>
        <p:spPr>
          <a:xfrm rot="21388140">
            <a:off x="4742898" y="4064774"/>
            <a:ext cx="2584372" cy="214308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25" name="Gruppo 24"/>
          <p:cNvGrpSpPr/>
          <p:nvPr/>
        </p:nvGrpSpPr>
        <p:grpSpPr>
          <a:xfrm>
            <a:off x="5106502" y="3498709"/>
            <a:ext cx="2167430" cy="433281"/>
            <a:chOff x="6244757" y="3496282"/>
            <a:chExt cx="1868434" cy="348642"/>
          </a:xfrm>
        </p:grpSpPr>
        <p:sp>
          <p:nvSpPr>
            <p:cNvPr id="18" name="CasellaDiTesto 17"/>
            <p:cNvSpPr txBox="1"/>
            <p:nvPr/>
          </p:nvSpPr>
          <p:spPr>
            <a:xfrm>
              <a:off x="6244757" y="3506370"/>
              <a:ext cx="707922" cy="338554"/>
            </a:xfrm>
            <a:prstGeom prst="rect">
              <a:avLst/>
            </a:prstGeom>
            <a:noFill/>
          </p:spPr>
          <p:txBody>
            <a:bodyPr wrap="square" rtlCol="0">
              <a:spAutoFit/>
            </a:bodyPr>
            <a:lstStyle/>
            <a:p>
              <a:r>
                <a:rPr lang="it-IT" sz="1600" dirty="0" smtClean="0"/>
                <a:t>53,3%</a:t>
              </a:r>
              <a:endParaRPr lang="it-IT" sz="1600" dirty="0"/>
            </a:p>
          </p:txBody>
        </p:sp>
        <p:sp>
          <p:nvSpPr>
            <p:cNvPr id="19" name="CasellaDiTesto 18"/>
            <p:cNvSpPr txBox="1"/>
            <p:nvPr/>
          </p:nvSpPr>
          <p:spPr>
            <a:xfrm>
              <a:off x="7405269" y="3496282"/>
              <a:ext cx="707922" cy="338554"/>
            </a:xfrm>
            <a:prstGeom prst="rect">
              <a:avLst/>
            </a:prstGeom>
            <a:noFill/>
          </p:spPr>
          <p:txBody>
            <a:bodyPr wrap="square" rtlCol="0">
              <a:spAutoFit/>
            </a:bodyPr>
            <a:lstStyle/>
            <a:p>
              <a:r>
                <a:rPr lang="it-IT" sz="1600" dirty="0" smtClean="0"/>
                <a:t>46,7%</a:t>
              </a:r>
              <a:endParaRPr lang="it-IT" sz="1600" dirty="0"/>
            </a:p>
          </p:txBody>
        </p:sp>
      </p:grpSp>
      <p:grpSp>
        <p:nvGrpSpPr>
          <p:cNvPr id="2" name="Gruppo 1"/>
          <p:cNvGrpSpPr/>
          <p:nvPr/>
        </p:nvGrpSpPr>
        <p:grpSpPr>
          <a:xfrm>
            <a:off x="4936957" y="3093671"/>
            <a:ext cx="1113896" cy="442012"/>
            <a:chOff x="4936957" y="3119071"/>
            <a:chExt cx="1113896" cy="442012"/>
          </a:xfrm>
        </p:grpSpPr>
        <p:pic>
          <p:nvPicPr>
            <p:cNvPr id="17" name="Immagine 16"/>
            <p:cNvPicPr>
              <a:picLocks noChangeAspect="1"/>
            </p:cNvPicPr>
            <p:nvPr/>
          </p:nvPicPr>
          <p:blipFill>
            <a:blip r:embed="rId7">
              <a:clrChange>
                <a:clrFrom>
                  <a:srgbClr val="FFFFFF"/>
                </a:clrFrom>
                <a:clrTo>
                  <a:srgbClr val="FFFFFF">
                    <a:alpha val="0"/>
                  </a:srgbClr>
                </a:clrTo>
              </a:clrChange>
              <a:duotone>
                <a:prstClr val="black"/>
                <a:srgbClr val="CC99FF">
                  <a:tint val="45000"/>
                  <a:satMod val="400000"/>
                </a:srgbClr>
              </a:duotone>
            </a:blip>
            <a:stretch>
              <a:fillRect/>
            </a:stretch>
          </p:blipFill>
          <p:spPr>
            <a:xfrm>
              <a:off x="4936957" y="3144471"/>
              <a:ext cx="246291" cy="416612"/>
            </a:xfrm>
            <a:prstGeom prst="rect">
              <a:avLst/>
            </a:prstGeom>
          </p:spPr>
        </p:pic>
        <p:pic>
          <p:nvPicPr>
            <p:cNvPr id="23" name="Immagine 22"/>
            <p:cNvPicPr>
              <a:picLocks noChangeAspect="1"/>
            </p:cNvPicPr>
            <p:nvPr/>
          </p:nvPicPr>
          <p:blipFill>
            <a:blip r:embed="rId7">
              <a:clrChange>
                <a:clrFrom>
                  <a:srgbClr val="FFFFFF"/>
                </a:clrFrom>
                <a:clrTo>
                  <a:srgbClr val="FFFFFF">
                    <a:alpha val="0"/>
                  </a:srgbClr>
                </a:clrTo>
              </a:clrChange>
              <a:duotone>
                <a:prstClr val="black"/>
                <a:srgbClr val="CC99FF">
                  <a:tint val="45000"/>
                  <a:satMod val="400000"/>
                </a:srgbClr>
              </a:duotone>
            </a:blip>
            <a:stretch>
              <a:fillRect/>
            </a:stretch>
          </p:blipFill>
          <p:spPr>
            <a:xfrm>
              <a:off x="5127457" y="3131771"/>
              <a:ext cx="246291" cy="416612"/>
            </a:xfrm>
            <a:prstGeom prst="rect">
              <a:avLst/>
            </a:prstGeom>
          </p:spPr>
        </p:pic>
        <p:pic>
          <p:nvPicPr>
            <p:cNvPr id="26" name="Immagine 25"/>
            <p:cNvPicPr>
              <a:picLocks noChangeAspect="1"/>
            </p:cNvPicPr>
            <p:nvPr/>
          </p:nvPicPr>
          <p:blipFill>
            <a:blip r:embed="rId7">
              <a:clrChange>
                <a:clrFrom>
                  <a:srgbClr val="FFFFFF"/>
                </a:clrFrom>
                <a:clrTo>
                  <a:srgbClr val="FFFFFF">
                    <a:alpha val="0"/>
                  </a:srgbClr>
                </a:clrTo>
              </a:clrChange>
              <a:duotone>
                <a:prstClr val="black"/>
                <a:srgbClr val="CC99FF">
                  <a:tint val="45000"/>
                  <a:satMod val="400000"/>
                </a:srgbClr>
              </a:duotone>
            </a:blip>
            <a:stretch>
              <a:fillRect/>
            </a:stretch>
          </p:blipFill>
          <p:spPr>
            <a:xfrm>
              <a:off x="5343208" y="3131771"/>
              <a:ext cx="246291" cy="416612"/>
            </a:xfrm>
            <a:prstGeom prst="rect">
              <a:avLst/>
            </a:prstGeom>
          </p:spPr>
        </p:pic>
        <p:pic>
          <p:nvPicPr>
            <p:cNvPr id="28" name="Immagine 27"/>
            <p:cNvPicPr>
              <a:picLocks noChangeAspect="1"/>
            </p:cNvPicPr>
            <p:nvPr/>
          </p:nvPicPr>
          <p:blipFill>
            <a:blip r:embed="rId7">
              <a:clrChange>
                <a:clrFrom>
                  <a:srgbClr val="FFFFFF"/>
                </a:clrFrom>
                <a:clrTo>
                  <a:srgbClr val="FFFFFF">
                    <a:alpha val="0"/>
                  </a:srgbClr>
                </a:clrTo>
              </a:clrChange>
              <a:duotone>
                <a:prstClr val="black"/>
                <a:srgbClr val="CC99FF">
                  <a:tint val="45000"/>
                  <a:satMod val="400000"/>
                </a:srgbClr>
              </a:duotone>
            </a:blip>
            <a:stretch>
              <a:fillRect/>
            </a:stretch>
          </p:blipFill>
          <p:spPr>
            <a:xfrm>
              <a:off x="5580434" y="3119071"/>
              <a:ext cx="246291" cy="416612"/>
            </a:xfrm>
            <a:prstGeom prst="rect">
              <a:avLst/>
            </a:prstGeom>
          </p:spPr>
        </p:pic>
        <p:pic>
          <p:nvPicPr>
            <p:cNvPr id="29" name="Immagine 28"/>
            <p:cNvPicPr>
              <a:picLocks noChangeAspect="1"/>
            </p:cNvPicPr>
            <p:nvPr/>
          </p:nvPicPr>
          <p:blipFill>
            <a:blip r:embed="rId7">
              <a:clrChange>
                <a:clrFrom>
                  <a:srgbClr val="FFFFFF"/>
                </a:clrFrom>
                <a:clrTo>
                  <a:srgbClr val="FFFFFF">
                    <a:alpha val="0"/>
                  </a:srgbClr>
                </a:clrTo>
              </a:clrChange>
              <a:duotone>
                <a:prstClr val="black"/>
                <a:srgbClr val="CC99FF">
                  <a:tint val="45000"/>
                  <a:satMod val="400000"/>
                </a:srgbClr>
              </a:duotone>
            </a:blip>
            <a:stretch>
              <a:fillRect/>
            </a:stretch>
          </p:blipFill>
          <p:spPr>
            <a:xfrm>
              <a:off x="5804562" y="3131771"/>
              <a:ext cx="246291" cy="416612"/>
            </a:xfrm>
            <a:prstGeom prst="rect">
              <a:avLst/>
            </a:prstGeom>
          </p:spPr>
        </p:pic>
      </p:grpSp>
      <p:grpSp>
        <p:nvGrpSpPr>
          <p:cNvPr id="3" name="Gruppo 2"/>
          <p:cNvGrpSpPr/>
          <p:nvPr/>
        </p:nvGrpSpPr>
        <p:grpSpPr>
          <a:xfrm>
            <a:off x="6486461" y="3071128"/>
            <a:ext cx="924118" cy="439363"/>
            <a:chOff x="6486461" y="3071128"/>
            <a:chExt cx="924118" cy="439363"/>
          </a:xfrm>
        </p:grpSpPr>
        <p:pic>
          <p:nvPicPr>
            <p:cNvPr id="21" name="Immagine 20"/>
            <p:cNvPicPr>
              <a:picLocks noChangeAspect="1"/>
            </p:cNvPicPr>
            <p:nvPr/>
          </p:nvPicPr>
          <p:blipFill>
            <a:blip r:embed="rId8">
              <a:clrChange>
                <a:clrFrom>
                  <a:srgbClr val="FFFFFF"/>
                </a:clrFrom>
                <a:clrTo>
                  <a:srgbClr val="FFFFFF">
                    <a:alpha val="0"/>
                  </a:srgbClr>
                </a:clrTo>
              </a:clrChange>
              <a:duotone>
                <a:prstClr val="black"/>
                <a:schemeClr val="accent1">
                  <a:tint val="45000"/>
                  <a:satMod val="400000"/>
                </a:schemeClr>
              </a:duotone>
            </a:blip>
            <a:stretch>
              <a:fillRect/>
            </a:stretch>
          </p:blipFill>
          <p:spPr>
            <a:xfrm>
              <a:off x="6486461" y="3071128"/>
              <a:ext cx="237472" cy="410898"/>
            </a:xfrm>
            <a:prstGeom prst="rect">
              <a:avLst/>
            </a:prstGeom>
          </p:spPr>
        </p:pic>
        <p:pic>
          <p:nvPicPr>
            <p:cNvPr id="30" name="Immagine 29"/>
            <p:cNvPicPr>
              <a:picLocks noChangeAspect="1"/>
            </p:cNvPicPr>
            <p:nvPr/>
          </p:nvPicPr>
          <p:blipFill>
            <a:blip r:embed="rId8">
              <a:clrChange>
                <a:clrFrom>
                  <a:srgbClr val="FFFFFF"/>
                </a:clrFrom>
                <a:clrTo>
                  <a:srgbClr val="FFFFFF">
                    <a:alpha val="0"/>
                  </a:srgbClr>
                </a:clrTo>
              </a:clrChange>
              <a:duotone>
                <a:prstClr val="black"/>
                <a:schemeClr val="accent1">
                  <a:tint val="45000"/>
                  <a:satMod val="400000"/>
                </a:schemeClr>
              </a:duotone>
            </a:blip>
            <a:stretch>
              <a:fillRect/>
            </a:stretch>
          </p:blipFill>
          <p:spPr>
            <a:xfrm>
              <a:off x="6687888" y="3087811"/>
              <a:ext cx="237472" cy="410898"/>
            </a:xfrm>
            <a:prstGeom prst="rect">
              <a:avLst/>
            </a:prstGeom>
          </p:spPr>
        </p:pic>
        <p:pic>
          <p:nvPicPr>
            <p:cNvPr id="31" name="Immagine 30"/>
            <p:cNvPicPr>
              <a:picLocks noChangeAspect="1"/>
            </p:cNvPicPr>
            <p:nvPr/>
          </p:nvPicPr>
          <p:blipFill>
            <a:blip r:embed="rId8">
              <a:clrChange>
                <a:clrFrom>
                  <a:srgbClr val="FFFFFF"/>
                </a:clrFrom>
                <a:clrTo>
                  <a:srgbClr val="FFFFFF">
                    <a:alpha val="0"/>
                  </a:srgbClr>
                </a:clrTo>
              </a:clrChange>
              <a:duotone>
                <a:prstClr val="black"/>
                <a:schemeClr val="accent1">
                  <a:tint val="45000"/>
                  <a:satMod val="400000"/>
                </a:schemeClr>
              </a:duotone>
            </a:blip>
            <a:stretch>
              <a:fillRect/>
            </a:stretch>
          </p:blipFill>
          <p:spPr>
            <a:xfrm>
              <a:off x="6928330" y="3071128"/>
              <a:ext cx="237472" cy="410898"/>
            </a:xfrm>
            <a:prstGeom prst="rect">
              <a:avLst/>
            </a:prstGeom>
          </p:spPr>
        </p:pic>
        <p:pic>
          <p:nvPicPr>
            <p:cNvPr id="32" name="Immagine 31"/>
            <p:cNvPicPr>
              <a:picLocks noChangeAspect="1"/>
            </p:cNvPicPr>
            <p:nvPr/>
          </p:nvPicPr>
          <p:blipFill>
            <a:blip r:embed="rId8">
              <a:clrChange>
                <a:clrFrom>
                  <a:srgbClr val="FFFFFF"/>
                </a:clrFrom>
                <a:clrTo>
                  <a:srgbClr val="FFFFFF">
                    <a:alpha val="0"/>
                  </a:srgbClr>
                </a:clrTo>
              </a:clrChange>
              <a:duotone>
                <a:prstClr val="black"/>
                <a:schemeClr val="accent1">
                  <a:tint val="45000"/>
                  <a:satMod val="400000"/>
                </a:schemeClr>
              </a:duotone>
            </a:blip>
            <a:stretch>
              <a:fillRect/>
            </a:stretch>
          </p:blipFill>
          <p:spPr>
            <a:xfrm>
              <a:off x="7173107" y="3099593"/>
              <a:ext cx="237472" cy="410898"/>
            </a:xfrm>
            <a:prstGeom prst="rect">
              <a:avLst/>
            </a:prstGeom>
          </p:spPr>
        </p:pic>
      </p:grpSp>
      <p:sp>
        <p:nvSpPr>
          <p:cNvPr id="34" name="Titolo 3"/>
          <p:cNvSpPr txBox="1">
            <a:spLocks/>
          </p:cNvSpPr>
          <p:nvPr/>
        </p:nvSpPr>
        <p:spPr>
          <a:xfrm>
            <a:off x="40268" y="1728"/>
            <a:ext cx="2527300" cy="458407"/>
          </a:xfrm>
          <a:prstGeom prst="rect">
            <a:avLst/>
          </a:prstGeom>
        </p:spPr>
        <p:txBody>
          <a:bodyPr vert="horz" lIns="91440" tIns="45720" rIns="91440" bIns="45720" rtlCol="0" anchor="b">
            <a:normAutofit fontScale="4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dirty="0" smtClean="0"/>
              <a:t>Chi ha risposto?</a:t>
            </a:r>
            <a:endParaRPr lang="it-IT" b="1" dirty="0"/>
          </a:p>
        </p:txBody>
      </p:sp>
      <p:sp>
        <p:nvSpPr>
          <p:cNvPr id="36" name="CasellaDiTesto 35"/>
          <p:cNvSpPr txBox="1"/>
          <p:nvPr/>
        </p:nvSpPr>
        <p:spPr>
          <a:xfrm>
            <a:off x="10678870" y="6581001"/>
            <a:ext cx="1638300" cy="276999"/>
          </a:xfrm>
          <a:prstGeom prst="rect">
            <a:avLst/>
          </a:prstGeom>
          <a:noFill/>
        </p:spPr>
        <p:txBody>
          <a:bodyPr wrap="square" rtlCol="0">
            <a:spAutoFit/>
          </a:bodyPr>
          <a:lstStyle/>
          <a:p>
            <a:r>
              <a:rPr lang="it-IT" sz="1200" i="1" dirty="0" smtClean="0">
                <a:solidFill>
                  <a:schemeClr val="bg1"/>
                </a:solidFill>
              </a:rPr>
              <a:t>Silvia Pilutti 2016</a:t>
            </a:r>
            <a:endParaRPr lang="it-IT" sz="1200" i="1" dirty="0">
              <a:solidFill>
                <a:schemeClr val="bg1"/>
              </a:solidFill>
            </a:endParaRPr>
          </a:p>
        </p:txBody>
      </p:sp>
      <p:sp>
        <p:nvSpPr>
          <p:cNvPr id="33" name="Segnaposto numero diapositiva 1"/>
          <p:cNvSpPr>
            <a:spLocks noGrp="1"/>
          </p:cNvSpPr>
          <p:nvPr>
            <p:ph type="sldNum" sz="quarter" idx="12"/>
          </p:nvPr>
        </p:nvSpPr>
        <p:spPr>
          <a:xfrm>
            <a:off x="0" y="6463044"/>
            <a:ext cx="365843" cy="365125"/>
          </a:xfrm>
        </p:spPr>
        <p:txBody>
          <a:bodyPr/>
          <a:lstStyle/>
          <a:p>
            <a:r>
              <a:rPr lang="it-IT" sz="1800" dirty="0" smtClean="0">
                <a:solidFill>
                  <a:schemeClr val="tx1"/>
                </a:solidFill>
              </a:rPr>
              <a:t>4</a:t>
            </a:r>
            <a:endParaRPr lang="it-IT" sz="1800" dirty="0">
              <a:solidFill>
                <a:schemeClr val="tx1"/>
              </a:solidFill>
            </a:endParaRPr>
          </a:p>
        </p:txBody>
      </p:sp>
    </p:spTree>
    <p:extLst>
      <p:ext uri="{BB962C8B-B14F-4D97-AF65-F5344CB8AC3E}">
        <p14:creationId xmlns:p14="http://schemas.microsoft.com/office/powerpoint/2010/main" val="3990279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Grafico 20"/>
          <p:cNvGraphicFramePr>
            <a:graphicFrameLocks/>
          </p:cNvGraphicFramePr>
          <p:nvPr>
            <p:extLst>
              <p:ext uri="{D42A27DB-BD31-4B8C-83A1-F6EECF244321}">
                <p14:modId xmlns:p14="http://schemas.microsoft.com/office/powerpoint/2010/main" val="3719487893"/>
              </p:ext>
            </p:extLst>
          </p:nvPr>
        </p:nvGraphicFramePr>
        <p:xfrm>
          <a:off x="170180" y="824230"/>
          <a:ext cx="6522720" cy="3900170"/>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olo 3"/>
          <p:cNvSpPr txBox="1">
            <a:spLocks/>
          </p:cNvSpPr>
          <p:nvPr/>
        </p:nvSpPr>
        <p:spPr>
          <a:xfrm>
            <a:off x="0" y="0"/>
            <a:ext cx="5182694" cy="629265"/>
          </a:xfrm>
          <a:prstGeom prst="rect">
            <a:avLst/>
          </a:prstGeom>
        </p:spPr>
        <p:txBody>
          <a:bodyPr vert="horz" lIns="91440" tIns="45720" rIns="91440" bIns="45720" rtlCol="0" anchor="b">
            <a:normAutofit fontScale="45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dirty="0" smtClean="0"/>
              <a:t>Come trascorrono il tempo libero?</a:t>
            </a:r>
            <a:endParaRPr lang="it-IT" b="1" dirty="0"/>
          </a:p>
        </p:txBody>
      </p:sp>
      <p:graphicFrame>
        <p:nvGraphicFramePr>
          <p:cNvPr id="26" name="Grafico 25"/>
          <p:cNvGraphicFramePr>
            <a:graphicFrameLocks/>
          </p:cNvGraphicFramePr>
          <p:nvPr>
            <p:extLst>
              <p:ext uri="{D42A27DB-BD31-4B8C-83A1-F6EECF244321}">
                <p14:modId xmlns:p14="http://schemas.microsoft.com/office/powerpoint/2010/main" val="152600622"/>
              </p:ext>
            </p:extLst>
          </p:nvPr>
        </p:nvGraphicFramePr>
        <p:xfrm>
          <a:off x="5194300" y="2311400"/>
          <a:ext cx="6997700" cy="3898900"/>
        </p:xfrm>
        <a:graphic>
          <a:graphicData uri="http://schemas.openxmlformats.org/drawingml/2006/chart">
            <c:chart xmlns:c="http://schemas.openxmlformats.org/drawingml/2006/chart" xmlns:r="http://schemas.openxmlformats.org/officeDocument/2006/relationships" r:id="rId4"/>
          </a:graphicData>
        </a:graphic>
      </p:graphicFrame>
      <p:sp>
        <p:nvSpPr>
          <p:cNvPr id="29" name="CasellaDiTesto 28"/>
          <p:cNvSpPr txBox="1"/>
          <p:nvPr/>
        </p:nvSpPr>
        <p:spPr>
          <a:xfrm>
            <a:off x="10678870" y="6581001"/>
            <a:ext cx="1638300" cy="276999"/>
          </a:xfrm>
          <a:prstGeom prst="rect">
            <a:avLst/>
          </a:prstGeom>
          <a:noFill/>
        </p:spPr>
        <p:txBody>
          <a:bodyPr wrap="square" rtlCol="0">
            <a:spAutoFit/>
          </a:bodyPr>
          <a:lstStyle/>
          <a:p>
            <a:r>
              <a:rPr lang="it-IT" sz="1200" i="1" dirty="0" smtClean="0">
                <a:solidFill>
                  <a:schemeClr val="bg1"/>
                </a:solidFill>
              </a:rPr>
              <a:t>Silvia Pilutti 2016</a:t>
            </a:r>
            <a:endParaRPr lang="it-IT" sz="1200" i="1" dirty="0">
              <a:solidFill>
                <a:schemeClr val="bg1"/>
              </a:solidFill>
            </a:endParaRPr>
          </a:p>
        </p:txBody>
      </p:sp>
      <p:sp>
        <p:nvSpPr>
          <p:cNvPr id="6" name="Segnaposto numero diapositiva 1"/>
          <p:cNvSpPr>
            <a:spLocks noGrp="1"/>
          </p:cNvSpPr>
          <p:nvPr>
            <p:ph type="sldNum" sz="quarter" idx="12"/>
          </p:nvPr>
        </p:nvSpPr>
        <p:spPr>
          <a:xfrm>
            <a:off x="0" y="6463044"/>
            <a:ext cx="365843" cy="365125"/>
          </a:xfrm>
        </p:spPr>
        <p:txBody>
          <a:bodyPr/>
          <a:lstStyle/>
          <a:p>
            <a:r>
              <a:rPr lang="it-IT" sz="1800" dirty="0" smtClean="0">
                <a:solidFill>
                  <a:schemeClr val="tx1"/>
                </a:solidFill>
              </a:rPr>
              <a:t>5</a:t>
            </a:r>
            <a:endParaRPr lang="it-IT" sz="1800" dirty="0">
              <a:solidFill>
                <a:schemeClr val="tx1"/>
              </a:solidFill>
            </a:endParaRPr>
          </a:p>
        </p:txBody>
      </p:sp>
    </p:spTree>
    <p:extLst>
      <p:ext uri="{BB962C8B-B14F-4D97-AF65-F5344CB8AC3E}">
        <p14:creationId xmlns:p14="http://schemas.microsoft.com/office/powerpoint/2010/main" val="2930134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0" y="0"/>
            <a:ext cx="5182694" cy="629265"/>
          </a:xfrm>
        </p:spPr>
        <p:txBody>
          <a:bodyPr>
            <a:normAutofit fontScale="90000"/>
          </a:bodyPr>
          <a:lstStyle/>
          <a:p>
            <a:r>
              <a:rPr lang="it-IT" b="1" dirty="0" smtClean="0"/>
              <a:t>Tu bevi?</a:t>
            </a:r>
            <a:endParaRPr lang="it-IT" b="1" dirty="0"/>
          </a:p>
        </p:txBody>
      </p:sp>
      <p:graphicFrame>
        <p:nvGraphicFramePr>
          <p:cNvPr id="13" name="Grafico 12"/>
          <p:cNvGraphicFramePr>
            <a:graphicFrameLocks/>
          </p:cNvGraphicFramePr>
          <p:nvPr>
            <p:extLst>
              <p:ext uri="{D42A27DB-BD31-4B8C-83A1-F6EECF244321}">
                <p14:modId xmlns:p14="http://schemas.microsoft.com/office/powerpoint/2010/main" val="2197948634"/>
              </p:ext>
            </p:extLst>
          </p:nvPr>
        </p:nvGraphicFramePr>
        <p:xfrm>
          <a:off x="1879600" y="110613"/>
          <a:ext cx="5384800" cy="37620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Tabella 1"/>
          <p:cNvGraphicFramePr>
            <a:graphicFrameLocks noGrp="1"/>
          </p:cNvGraphicFramePr>
          <p:nvPr>
            <p:extLst>
              <p:ext uri="{D42A27DB-BD31-4B8C-83A1-F6EECF244321}">
                <p14:modId xmlns:p14="http://schemas.microsoft.com/office/powerpoint/2010/main" val="2374559470"/>
              </p:ext>
            </p:extLst>
          </p:nvPr>
        </p:nvGraphicFramePr>
        <p:xfrm>
          <a:off x="1930400" y="4101281"/>
          <a:ext cx="4126954" cy="1828800"/>
        </p:xfrm>
        <a:graphic>
          <a:graphicData uri="http://schemas.openxmlformats.org/drawingml/2006/table">
            <a:tbl>
              <a:tblPr firstRow="1" bandRow="1">
                <a:tableStyleId>{5C22544A-7EE6-4342-B048-85BDC9FD1C3A}</a:tableStyleId>
              </a:tblPr>
              <a:tblGrid>
                <a:gridCol w="2569967"/>
                <a:gridCol w="1556987"/>
              </a:tblGrid>
              <a:tr h="376371">
                <a:tc>
                  <a:txBody>
                    <a:bodyPr/>
                    <a:lstStyle/>
                    <a:p>
                      <a:pPr marL="0" algn="r" defTabSz="457200" rtl="0" eaLnBrk="1" latinLnBrk="0" hangingPunct="1"/>
                      <a:r>
                        <a:rPr lang="it-IT" sz="2400" b="1" kern="1200" dirty="0" smtClean="0">
                          <a:solidFill>
                            <a:schemeClr val="dk1"/>
                          </a:solidFill>
                          <a:latin typeface="+mn-lt"/>
                          <a:ea typeface="+mn-ea"/>
                          <a:cs typeface="+mn-cs"/>
                        </a:rPr>
                        <a:t>A pasto</a:t>
                      </a:r>
                      <a:endParaRPr lang="it-IT" sz="2400" b="1" kern="1200" dirty="0">
                        <a:solidFill>
                          <a:schemeClr val="dk1"/>
                        </a:solidFill>
                        <a:latin typeface="+mn-lt"/>
                        <a:ea typeface="+mn-ea"/>
                        <a:cs typeface="+mn-cs"/>
                      </a:endParaRPr>
                    </a:p>
                  </a:txBody>
                  <a:tcPr>
                    <a:solidFill>
                      <a:srgbClr val="EEF4E8"/>
                    </a:solidFill>
                  </a:tcPr>
                </a:tc>
                <a:tc>
                  <a:txBody>
                    <a:bodyPr/>
                    <a:lstStyle/>
                    <a:p>
                      <a:pPr marL="0" algn="l" defTabSz="457200" rtl="0" eaLnBrk="1" latinLnBrk="0" hangingPunct="1"/>
                      <a:r>
                        <a:rPr lang="it-IT" sz="2400" b="1" kern="1200" dirty="0" smtClean="0">
                          <a:solidFill>
                            <a:schemeClr val="dk1"/>
                          </a:solidFill>
                          <a:latin typeface="+mn-lt"/>
                          <a:ea typeface="+mn-ea"/>
                          <a:cs typeface="+mn-cs"/>
                          <a:sym typeface="Wingdings" panose="05000000000000000000" pitchFamily="2" charset="2"/>
                        </a:rPr>
                        <a:t> 26</a:t>
                      </a:r>
                      <a:r>
                        <a:rPr lang="it-IT" sz="1800" b="1" kern="1200" dirty="0" smtClean="0">
                          <a:solidFill>
                            <a:schemeClr val="dk1"/>
                          </a:solidFill>
                          <a:latin typeface="+mn-lt"/>
                          <a:ea typeface="+mn-ea"/>
                          <a:cs typeface="+mn-cs"/>
                          <a:sym typeface="Wingdings" panose="05000000000000000000" pitchFamily="2" charset="2"/>
                        </a:rPr>
                        <a:t>%</a:t>
                      </a:r>
                      <a:endParaRPr lang="it-IT" sz="1800" b="1" kern="1200" dirty="0">
                        <a:solidFill>
                          <a:schemeClr val="dk1"/>
                        </a:solidFill>
                        <a:latin typeface="+mn-lt"/>
                        <a:ea typeface="+mn-ea"/>
                        <a:cs typeface="+mn-cs"/>
                      </a:endParaRPr>
                    </a:p>
                  </a:txBody>
                  <a:tcPr>
                    <a:solidFill>
                      <a:srgbClr val="EEF4E8"/>
                    </a:solidFill>
                  </a:tcPr>
                </a:tc>
              </a:tr>
              <a:tr h="370840">
                <a:tc>
                  <a:txBody>
                    <a:bodyPr/>
                    <a:lstStyle/>
                    <a:p>
                      <a:pPr algn="r"/>
                      <a:r>
                        <a:rPr lang="it-IT" sz="2400" b="1" dirty="0" smtClean="0"/>
                        <a:t>Fuori</a:t>
                      </a:r>
                      <a:r>
                        <a:rPr lang="it-IT" sz="2400" b="1" baseline="0" dirty="0" smtClean="0"/>
                        <a:t> pasto</a:t>
                      </a:r>
                      <a:endParaRPr lang="it-IT" sz="2400" b="1" dirty="0"/>
                    </a:p>
                  </a:txBody>
                  <a:tcPr/>
                </a:tc>
                <a:tc>
                  <a:txBody>
                    <a:bodyPr/>
                    <a:lstStyle/>
                    <a:p>
                      <a:r>
                        <a:rPr lang="it-IT" sz="2400" b="1" dirty="0" smtClean="0">
                          <a:sym typeface="Wingdings" panose="05000000000000000000" pitchFamily="2" charset="2"/>
                        </a:rPr>
                        <a:t> 15</a:t>
                      </a:r>
                      <a:r>
                        <a:rPr lang="it-IT" sz="1800" b="1" dirty="0" smtClean="0">
                          <a:sym typeface="Wingdings" panose="05000000000000000000" pitchFamily="2" charset="2"/>
                        </a:rPr>
                        <a:t>%</a:t>
                      </a:r>
                      <a:endParaRPr lang="it-IT" sz="2400" b="1" dirty="0"/>
                    </a:p>
                  </a:txBody>
                  <a:tcPr/>
                </a:tc>
              </a:tr>
              <a:tr h="370840">
                <a:tc>
                  <a:txBody>
                    <a:bodyPr/>
                    <a:lstStyle/>
                    <a:p>
                      <a:pPr algn="r"/>
                      <a:r>
                        <a:rPr lang="it-IT" sz="2400" b="1" dirty="0" smtClean="0"/>
                        <a:t>A feste, incontri</a:t>
                      </a:r>
                      <a:endParaRPr lang="it-IT" sz="2400" b="1" dirty="0"/>
                    </a:p>
                  </a:txBody>
                  <a:tcPr>
                    <a:solidFill>
                      <a:srgbClr val="EEF4E8"/>
                    </a:solidFill>
                  </a:tcPr>
                </a:tc>
                <a:tc>
                  <a:txBody>
                    <a:bodyPr/>
                    <a:lstStyle/>
                    <a:p>
                      <a:r>
                        <a:rPr lang="it-IT" sz="2400" b="1" dirty="0" smtClean="0">
                          <a:sym typeface="Wingdings" panose="05000000000000000000" pitchFamily="2" charset="2"/>
                        </a:rPr>
                        <a:t> 55</a:t>
                      </a:r>
                      <a:r>
                        <a:rPr lang="it-IT" sz="1800" b="1" dirty="0" smtClean="0">
                          <a:sym typeface="Wingdings" panose="05000000000000000000" pitchFamily="2" charset="2"/>
                        </a:rPr>
                        <a:t>%</a:t>
                      </a:r>
                      <a:endParaRPr lang="it-IT" sz="2400" b="1" dirty="0"/>
                    </a:p>
                  </a:txBody>
                  <a:tcPr/>
                </a:tc>
              </a:tr>
              <a:tr h="370840">
                <a:tc>
                  <a:txBody>
                    <a:bodyPr/>
                    <a:lstStyle/>
                    <a:p>
                      <a:pPr algn="r"/>
                      <a:r>
                        <a:rPr lang="it-IT" sz="2400" b="1" dirty="0" smtClean="0"/>
                        <a:t>Con gli amici</a:t>
                      </a:r>
                      <a:endParaRPr lang="it-IT" sz="2400" b="1" dirty="0"/>
                    </a:p>
                  </a:txBody>
                  <a:tcPr/>
                </a:tc>
                <a:tc>
                  <a:txBody>
                    <a:bodyPr/>
                    <a:lstStyle/>
                    <a:p>
                      <a:r>
                        <a:rPr lang="it-IT" sz="2400" b="1" dirty="0" smtClean="0">
                          <a:sym typeface="Wingdings" panose="05000000000000000000" pitchFamily="2" charset="2"/>
                        </a:rPr>
                        <a:t> 36</a:t>
                      </a:r>
                      <a:r>
                        <a:rPr lang="it-IT" sz="1800" b="1" dirty="0" smtClean="0">
                          <a:sym typeface="Wingdings" panose="05000000000000000000" pitchFamily="2" charset="2"/>
                        </a:rPr>
                        <a:t>%</a:t>
                      </a:r>
                      <a:endParaRPr lang="it-IT" sz="1800" b="1" dirty="0"/>
                    </a:p>
                  </a:txBody>
                  <a:tcPr/>
                </a:tc>
              </a:tr>
            </a:tbl>
          </a:graphicData>
        </a:graphic>
      </p:graphicFrame>
      <p:sp>
        <p:nvSpPr>
          <p:cNvPr id="3" name="Ovale 2"/>
          <p:cNvSpPr/>
          <p:nvPr/>
        </p:nvSpPr>
        <p:spPr>
          <a:xfrm>
            <a:off x="4330700" y="5002981"/>
            <a:ext cx="1498600" cy="1155700"/>
          </a:xfrm>
          <a:prstGeom prst="ellipse">
            <a:avLst/>
          </a:prstGeom>
          <a:noFill/>
          <a:ln w="571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aphicFrame>
        <p:nvGraphicFramePr>
          <p:cNvPr id="7" name="Grafico 6"/>
          <p:cNvGraphicFramePr>
            <a:graphicFrameLocks/>
          </p:cNvGraphicFramePr>
          <p:nvPr>
            <p:extLst>
              <p:ext uri="{D42A27DB-BD31-4B8C-83A1-F6EECF244321}">
                <p14:modId xmlns:p14="http://schemas.microsoft.com/office/powerpoint/2010/main" val="1478907090"/>
              </p:ext>
            </p:extLst>
          </p:nvPr>
        </p:nvGraphicFramePr>
        <p:xfrm>
          <a:off x="5967730" y="3289300"/>
          <a:ext cx="5996940" cy="2869381"/>
        </p:xfrm>
        <a:graphic>
          <a:graphicData uri="http://schemas.openxmlformats.org/drawingml/2006/chart">
            <c:chart xmlns:c="http://schemas.openxmlformats.org/drawingml/2006/chart" xmlns:r="http://schemas.openxmlformats.org/officeDocument/2006/relationships" r:id="rId4"/>
          </a:graphicData>
        </a:graphic>
      </p:graphicFrame>
      <p:grpSp>
        <p:nvGrpSpPr>
          <p:cNvPr id="8" name="Gruppo 14"/>
          <p:cNvGrpSpPr>
            <a:grpSpLocks/>
          </p:cNvGrpSpPr>
          <p:nvPr/>
        </p:nvGrpSpPr>
        <p:grpSpPr bwMode="auto">
          <a:xfrm rot="2741350">
            <a:off x="8748695" y="299681"/>
            <a:ext cx="2912353" cy="2013243"/>
            <a:chOff x="6496819" y="1875009"/>
            <a:chExt cx="2911923" cy="2011943"/>
          </a:xfrm>
        </p:grpSpPr>
        <p:sp>
          <p:nvSpPr>
            <p:cNvPr id="9" name="Rettangolo arrotondato 8"/>
            <p:cNvSpPr/>
            <p:nvPr/>
          </p:nvSpPr>
          <p:spPr bwMode="auto">
            <a:xfrm rot="20111295">
              <a:off x="6496819" y="2652055"/>
              <a:ext cx="2911923" cy="1234897"/>
            </a:xfrm>
            <a:prstGeom prst="roundRect">
              <a:avLst>
                <a:gd name="adj" fmla="val 23956"/>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smtClean="0">
                  <a:solidFill>
                    <a:srgbClr val="000000"/>
                  </a:solidFill>
                </a:rPr>
                <a:t>Si beve di più alle feste e con gli amici</a:t>
              </a:r>
              <a:endParaRPr lang="it-IT" b="1" dirty="0">
                <a:solidFill>
                  <a:srgbClr val="000000"/>
                </a:solidFill>
              </a:endParaRPr>
            </a:p>
          </p:txBody>
        </p:sp>
        <p:pic>
          <p:nvPicPr>
            <p:cNvPr id="10" name="Picture 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525148">
              <a:off x="8387740" y="1897754"/>
              <a:ext cx="614124" cy="56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CasellaDiTesto 11"/>
          <p:cNvSpPr txBox="1"/>
          <p:nvPr/>
        </p:nvSpPr>
        <p:spPr>
          <a:xfrm>
            <a:off x="10678870" y="6581001"/>
            <a:ext cx="1638300" cy="276999"/>
          </a:xfrm>
          <a:prstGeom prst="rect">
            <a:avLst/>
          </a:prstGeom>
          <a:noFill/>
        </p:spPr>
        <p:txBody>
          <a:bodyPr wrap="square" rtlCol="0">
            <a:spAutoFit/>
          </a:bodyPr>
          <a:lstStyle/>
          <a:p>
            <a:r>
              <a:rPr lang="it-IT" sz="1200" i="1" dirty="0" smtClean="0">
                <a:solidFill>
                  <a:schemeClr val="bg1"/>
                </a:solidFill>
              </a:rPr>
              <a:t>Silvia Pilutti 2016</a:t>
            </a:r>
            <a:endParaRPr lang="it-IT" sz="1200" i="1" dirty="0">
              <a:solidFill>
                <a:schemeClr val="bg1"/>
              </a:solidFill>
            </a:endParaRPr>
          </a:p>
        </p:txBody>
      </p:sp>
      <p:sp>
        <p:nvSpPr>
          <p:cNvPr id="11" name="Segnaposto numero diapositiva 1"/>
          <p:cNvSpPr>
            <a:spLocks noGrp="1"/>
          </p:cNvSpPr>
          <p:nvPr>
            <p:ph type="sldNum" sz="quarter" idx="12"/>
          </p:nvPr>
        </p:nvSpPr>
        <p:spPr>
          <a:xfrm>
            <a:off x="0" y="6398438"/>
            <a:ext cx="365843" cy="365125"/>
          </a:xfrm>
        </p:spPr>
        <p:txBody>
          <a:bodyPr/>
          <a:lstStyle/>
          <a:p>
            <a:r>
              <a:rPr lang="it-IT" sz="1800" dirty="0" smtClean="0">
                <a:solidFill>
                  <a:schemeClr val="tx1"/>
                </a:solidFill>
              </a:rPr>
              <a:t>6</a:t>
            </a:r>
            <a:endParaRPr lang="it-IT" sz="1800" dirty="0">
              <a:solidFill>
                <a:schemeClr val="tx1"/>
              </a:solidFill>
            </a:endParaRPr>
          </a:p>
        </p:txBody>
      </p:sp>
    </p:spTree>
    <p:extLst>
      <p:ext uri="{BB962C8B-B14F-4D97-AF65-F5344CB8AC3E}">
        <p14:creationId xmlns:p14="http://schemas.microsoft.com/office/powerpoint/2010/main" val="4263464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0" y="0"/>
            <a:ext cx="5182694" cy="629265"/>
          </a:xfrm>
        </p:spPr>
        <p:txBody>
          <a:bodyPr>
            <a:normAutofit fontScale="90000"/>
          </a:bodyPr>
          <a:lstStyle/>
          <a:p>
            <a:r>
              <a:rPr lang="it-IT" b="1" dirty="0" smtClean="0"/>
              <a:t>Chi beve di più?</a:t>
            </a:r>
            <a:endParaRPr lang="it-IT" b="1" dirty="0"/>
          </a:p>
        </p:txBody>
      </p:sp>
      <p:sp>
        <p:nvSpPr>
          <p:cNvPr id="8" name="Segnaposto contenuto 9"/>
          <p:cNvSpPr txBox="1">
            <a:spLocks/>
          </p:cNvSpPr>
          <p:nvPr/>
        </p:nvSpPr>
        <p:spPr>
          <a:xfrm rot="532507">
            <a:off x="7662921" y="2663497"/>
            <a:ext cx="2825868" cy="609908"/>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354013" lvl="1" indent="-354013"/>
            <a:r>
              <a:rPr lang="it-IT" b="1" dirty="0" smtClean="0"/>
              <a:t>Il consumo di alcolici cambia molto con l’età</a:t>
            </a:r>
          </a:p>
          <a:p>
            <a:pPr lvl="1"/>
            <a:endParaRPr lang="it-IT" b="1" dirty="0" smtClean="0"/>
          </a:p>
        </p:txBody>
      </p:sp>
      <p:graphicFrame>
        <p:nvGraphicFramePr>
          <p:cNvPr id="6" name="Grafico 5"/>
          <p:cNvGraphicFramePr>
            <a:graphicFrameLocks/>
          </p:cNvGraphicFramePr>
          <p:nvPr>
            <p:extLst>
              <p:ext uri="{D42A27DB-BD31-4B8C-83A1-F6EECF244321}">
                <p14:modId xmlns:p14="http://schemas.microsoft.com/office/powerpoint/2010/main" val="3971467278"/>
              </p:ext>
            </p:extLst>
          </p:nvPr>
        </p:nvGraphicFramePr>
        <p:xfrm>
          <a:off x="3483892" y="-76025"/>
          <a:ext cx="4994059" cy="38643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Grafico 8"/>
          <p:cNvGraphicFramePr>
            <a:graphicFrameLocks/>
          </p:cNvGraphicFramePr>
          <p:nvPr>
            <p:extLst>
              <p:ext uri="{D42A27DB-BD31-4B8C-83A1-F6EECF244321}">
                <p14:modId xmlns:p14="http://schemas.microsoft.com/office/powerpoint/2010/main" val="1505316227"/>
              </p:ext>
            </p:extLst>
          </p:nvPr>
        </p:nvGraphicFramePr>
        <p:xfrm>
          <a:off x="661076" y="2901897"/>
          <a:ext cx="3739219" cy="3616913"/>
        </p:xfrm>
        <a:graphic>
          <a:graphicData uri="http://schemas.openxmlformats.org/drawingml/2006/chart">
            <c:chart xmlns:c="http://schemas.openxmlformats.org/drawingml/2006/chart" xmlns:r="http://schemas.openxmlformats.org/officeDocument/2006/relationships" r:id="rId4"/>
          </a:graphicData>
        </a:graphic>
      </p:graphicFrame>
      <p:sp>
        <p:nvSpPr>
          <p:cNvPr id="10" name="Segnaposto contenuto 9"/>
          <p:cNvSpPr txBox="1">
            <a:spLocks/>
          </p:cNvSpPr>
          <p:nvPr/>
        </p:nvSpPr>
        <p:spPr>
          <a:xfrm rot="20304286">
            <a:off x="458188" y="1914930"/>
            <a:ext cx="3783773" cy="726996"/>
          </a:xfrm>
          <a:prstGeom prst="rect">
            <a:avLst/>
          </a:prstGeom>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it-IT" dirty="0" smtClean="0"/>
              <a:t>Ragazze e ragazzi hanno differenti approcci all’alcol</a:t>
            </a:r>
          </a:p>
          <a:p>
            <a:pPr lvl="1"/>
            <a:endParaRPr lang="it-IT" dirty="0" smtClean="0"/>
          </a:p>
        </p:txBody>
      </p:sp>
      <p:graphicFrame>
        <p:nvGraphicFramePr>
          <p:cNvPr id="11" name="Grafico 10"/>
          <p:cNvGraphicFramePr>
            <a:graphicFrameLocks/>
          </p:cNvGraphicFramePr>
          <p:nvPr>
            <p:extLst>
              <p:ext uri="{D42A27DB-BD31-4B8C-83A1-F6EECF244321}">
                <p14:modId xmlns:p14="http://schemas.microsoft.com/office/powerpoint/2010/main" val="4057255048"/>
              </p:ext>
            </p:extLst>
          </p:nvPr>
        </p:nvGraphicFramePr>
        <p:xfrm>
          <a:off x="6472451" y="3487744"/>
          <a:ext cx="4854310" cy="3370255"/>
        </p:xfrm>
        <a:graphic>
          <a:graphicData uri="http://schemas.openxmlformats.org/drawingml/2006/chart">
            <c:chart xmlns:c="http://schemas.openxmlformats.org/drawingml/2006/chart" xmlns:r="http://schemas.openxmlformats.org/officeDocument/2006/relationships" r:id="rId5"/>
          </a:graphicData>
        </a:graphic>
      </p:graphicFrame>
      <p:grpSp>
        <p:nvGrpSpPr>
          <p:cNvPr id="13" name="Gruppo 14"/>
          <p:cNvGrpSpPr>
            <a:grpSpLocks/>
          </p:cNvGrpSpPr>
          <p:nvPr/>
        </p:nvGrpSpPr>
        <p:grpSpPr bwMode="auto">
          <a:xfrm rot="1272429">
            <a:off x="9252454" y="171352"/>
            <a:ext cx="2912353" cy="2013243"/>
            <a:chOff x="6496819" y="1875009"/>
            <a:chExt cx="2911923" cy="2011943"/>
          </a:xfrm>
        </p:grpSpPr>
        <p:sp>
          <p:nvSpPr>
            <p:cNvPr id="14" name="Rettangolo arrotondato 13"/>
            <p:cNvSpPr/>
            <p:nvPr/>
          </p:nvSpPr>
          <p:spPr bwMode="auto">
            <a:xfrm rot="20111295">
              <a:off x="6496819" y="2652055"/>
              <a:ext cx="2911923" cy="1234897"/>
            </a:xfrm>
            <a:prstGeom prst="roundRect">
              <a:avLst>
                <a:gd name="adj" fmla="val 23956"/>
              </a:avLst>
            </a:prstGeom>
            <a:solidFill>
              <a:srgbClr val="CC99FF"/>
            </a:solidFill>
            <a:ln>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it-IT" b="1" dirty="0" smtClean="0">
                  <a:solidFill>
                    <a:srgbClr val="000000"/>
                  </a:solidFill>
                </a:rPr>
                <a:t>Il 19% </a:t>
              </a:r>
            </a:p>
            <a:p>
              <a:pPr algn="ctr" fontAlgn="auto">
                <a:spcBef>
                  <a:spcPts val="0"/>
                </a:spcBef>
                <a:spcAft>
                  <a:spcPts val="0"/>
                </a:spcAft>
                <a:defRPr/>
              </a:pPr>
              <a:r>
                <a:rPr lang="it-IT" b="1" dirty="0" smtClean="0">
                  <a:solidFill>
                    <a:srgbClr val="000000"/>
                  </a:solidFill>
                </a:rPr>
                <a:t>«beve sul serio»</a:t>
              </a:r>
            </a:p>
          </p:txBody>
        </p:sp>
        <p:pic>
          <p:nvPicPr>
            <p:cNvPr id="15" name="Picture 8"/>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8525148">
              <a:off x="8387740" y="1897754"/>
              <a:ext cx="614124" cy="56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uppo 4"/>
          <p:cNvGrpSpPr/>
          <p:nvPr/>
        </p:nvGrpSpPr>
        <p:grpSpPr>
          <a:xfrm>
            <a:off x="7869194" y="4084990"/>
            <a:ext cx="608757" cy="882679"/>
            <a:chOff x="7883535" y="4252501"/>
            <a:chExt cx="608757" cy="882679"/>
          </a:xfrm>
        </p:grpSpPr>
        <p:sp>
          <p:nvSpPr>
            <p:cNvPr id="2" name="CasellaDiTesto 1"/>
            <p:cNvSpPr txBox="1"/>
            <p:nvPr/>
          </p:nvSpPr>
          <p:spPr>
            <a:xfrm>
              <a:off x="7883535" y="4518280"/>
              <a:ext cx="570271" cy="307777"/>
            </a:xfrm>
            <a:prstGeom prst="rect">
              <a:avLst/>
            </a:prstGeom>
            <a:noFill/>
          </p:spPr>
          <p:txBody>
            <a:bodyPr wrap="square" rtlCol="0">
              <a:spAutoFit/>
            </a:bodyPr>
            <a:lstStyle/>
            <a:p>
              <a:r>
                <a:rPr lang="it-IT" sz="1400" dirty="0" smtClean="0">
                  <a:solidFill>
                    <a:srgbClr val="C00000"/>
                  </a:solidFill>
                </a:rPr>
                <a:t>+27%</a:t>
              </a:r>
              <a:endParaRPr lang="it-IT" sz="1400" dirty="0">
                <a:solidFill>
                  <a:srgbClr val="C00000"/>
                </a:solidFill>
              </a:endParaRPr>
            </a:p>
          </p:txBody>
        </p:sp>
        <p:sp>
          <p:nvSpPr>
            <p:cNvPr id="3" name="Freccia a destra 2"/>
            <p:cNvSpPr/>
            <p:nvPr/>
          </p:nvSpPr>
          <p:spPr>
            <a:xfrm>
              <a:off x="7914968" y="4252501"/>
              <a:ext cx="577324" cy="882679"/>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6" name="Segnaposto numero diapositiva 1"/>
          <p:cNvSpPr>
            <a:spLocks noGrp="1"/>
          </p:cNvSpPr>
          <p:nvPr>
            <p:ph type="sldNum" sz="quarter" idx="12"/>
          </p:nvPr>
        </p:nvSpPr>
        <p:spPr>
          <a:xfrm>
            <a:off x="0" y="6463044"/>
            <a:ext cx="365843" cy="365125"/>
          </a:xfrm>
        </p:spPr>
        <p:txBody>
          <a:bodyPr/>
          <a:lstStyle/>
          <a:p>
            <a:r>
              <a:rPr lang="it-IT" sz="1800" dirty="0" smtClean="0">
                <a:solidFill>
                  <a:schemeClr val="tx1"/>
                </a:solidFill>
              </a:rPr>
              <a:t>7</a:t>
            </a:r>
            <a:endParaRPr lang="it-IT" sz="1800" dirty="0">
              <a:solidFill>
                <a:schemeClr val="tx1"/>
              </a:solidFill>
            </a:endParaRPr>
          </a:p>
        </p:txBody>
      </p:sp>
    </p:spTree>
    <p:extLst>
      <p:ext uri="{BB962C8B-B14F-4D97-AF65-F5344CB8AC3E}">
        <p14:creationId xmlns:p14="http://schemas.microsoft.com/office/powerpoint/2010/main" val="35519956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3"/>
          <p:cNvSpPr txBox="1">
            <a:spLocks/>
          </p:cNvSpPr>
          <p:nvPr/>
        </p:nvSpPr>
        <p:spPr>
          <a:xfrm>
            <a:off x="0" y="0"/>
            <a:ext cx="5182694" cy="629265"/>
          </a:xfrm>
          <a:prstGeom prst="rect">
            <a:avLst/>
          </a:prstGeom>
        </p:spPr>
        <p:txBody>
          <a:bodyPr vert="horz" lIns="91440" tIns="45720" rIns="91440" bIns="45720" rtlCol="0" anchor="b">
            <a:normAutofit fontScale="600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dirty="0" smtClean="0"/>
              <a:t>Quanto è diffuso il bere?</a:t>
            </a:r>
            <a:endParaRPr lang="it-IT" b="1" dirty="0"/>
          </a:p>
        </p:txBody>
      </p:sp>
      <p:graphicFrame>
        <p:nvGraphicFramePr>
          <p:cNvPr id="18" name="Grafico 17"/>
          <p:cNvGraphicFramePr>
            <a:graphicFrameLocks/>
          </p:cNvGraphicFramePr>
          <p:nvPr>
            <p:extLst>
              <p:ext uri="{D42A27DB-BD31-4B8C-83A1-F6EECF244321}">
                <p14:modId xmlns:p14="http://schemas.microsoft.com/office/powerpoint/2010/main" val="2763016462"/>
              </p:ext>
            </p:extLst>
          </p:nvPr>
        </p:nvGraphicFramePr>
        <p:xfrm>
          <a:off x="3013456" y="1943246"/>
          <a:ext cx="6003544" cy="4470253"/>
        </p:xfrm>
        <a:graphic>
          <a:graphicData uri="http://schemas.openxmlformats.org/drawingml/2006/chart">
            <c:chart xmlns:c="http://schemas.openxmlformats.org/drawingml/2006/chart" xmlns:r="http://schemas.openxmlformats.org/officeDocument/2006/relationships" r:id="rId3"/>
          </a:graphicData>
        </a:graphic>
      </p:graphicFrame>
      <p:sp>
        <p:nvSpPr>
          <p:cNvPr id="20" name="CasellaDiTesto 19"/>
          <p:cNvSpPr txBox="1"/>
          <p:nvPr/>
        </p:nvSpPr>
        <p:spPr>
          <a:xfrm>
            <a:off x="6868632" y="41485"/>
            <a:ext cx="5205227" cy="646331"/>
          </a:xfrm>
          <a:prstGeom prst="rect">
            <a:avLst/>
          </a:prstGeom>
          <a:noFill/>
        </p:spPr>
        <p:txBody>
          <a:bodyPr wrap="square" rtlCol="0">
            <a:spAutoFit/>
          </a:bodyPr>
          <a:lstStyle/>
          <a:p>
            <a:pPr algn="r"/>
            <a:r>
              <a:rPr lang="it-IT" b="1" dirty="0" smtClean="0"/>
              <a:t>Indagine ISTAT  Aspe</a:t>
            </a:r>
            <a:r>
              <a:rPr lang="it-IT" b="1" dirty="0" smtClean="0">
                <a:solidFill>
                  <a:schemeClr val="bg1"/>
                </a:solidFill>
              </a:rPr>
              <a:t>tti della </a:t>
            </a:r>
            <a:r>
              <a:rPr lang="it-IT" b="1" dirty="0">
                <a:solidFill>
                  <a:schemeClr val="bg1"/>
                </a:solidFill>
              </a:rPr>
              <a:t>vita </a:t>
            </a:r>
            <a:r>
              <a:rPr lang="it-IT" b="1" dirty="0" smtClean="0">
                <a:solidFill>
                  <a:schemeClr val="bg1"/>
                </a:solidFill>
              </a:rPr>
              <a:t>quotidiana </a:t>
            </a:r>
          </a:p>
          <a:p>
            <a:pPr algn="r"/>
            <a:r>
              <a:rPr lang="it-IT" b="1" dirty="0" smtClean="0">
                <a:solidFill>
                  <a:schemeClr val="bg1"/>
                </a:solidFill>
              </a:rPr>
              <a:t>2015</a:t>
            </a:r>
            <a:endParaRPr lang="it-IT" b="1" dirty="0">
              <a:solidFill>
                <a:schemeClr val="bg1"/>
              </a:solidFill>
            </a:endParaRPr>
          </a:p>
        </p:txBody>
      </p:sp>
      <p:sp>
        <p:nvSpPr>
          <p:cNvPr id="24" name="CasellaDiTesto 23"/>
          <p:cNvSpPr txBox="1"/>
          <p:nvPr/>
        </p:nvSpPr>
        <p:spPr>
          <a:xfrm>
            <a:off x="3747036" y="1321736"/>
            <a:ext cx="3796764" cy="707886"/>
          </a:xfrm>
          <a:prstGeom prst="rect">
            <a:avLst/>
          </a:prstGeom>
          <a:noFill/>
        </p:spPr>
        <p:txBody>
          <a:bodyPr wrap="square" rtlCol="0">
            <a:spAutoFit/>
          </a:bodyPr>
          <a:lstStyle/>
          <a:p>
            <a:pPr algn="ctr"/>
            <a:r>
              <a:rPr lang="it-IT" sz="2000" b="1" dirty="0" smtClean="0">
                <a:solidFill>
                  <a:srgbClr val="00B050"/>
                </a:solidFill>
                <a:effectLst>
                  <a:outerShdw blurRad="38100" dist="38100" dir="2700000" algn="tl">
                    <a:srgbClr val="000000">
                      <a:alpha val="43137"/>
                    </a:srgbClr>
                  </a:outerShdw>
                </a:effectLst>
              </a:rPr>
              <a:t>In CALO il consumo di Alcolici tra i giovani 11-17 anni</a:t>
            </a:r>
            <a:endParaRPr lang="it-IT" sz="2000" b="1" dirty="0">
              <a:solidFill>
                <a:srgbClr val="00B050"/>
              </a:solidFill>
              <a:effectLst>
                <a:outerShdw blurRad="38100" dist="38100" dir="2700000" algn="tl">
                  <a:srgbClr val="000000">
                    <a:alpha val="43137"/>
                  </a:srgbClr>
                </a:outerShdw>
              </a:effectLst>
            </a:endParaRPr>
          </a:p>
        </p:txBody>
      </p:sp>
      <p:sp>
        <p:nvSpPr>
          <p:cNvPr id="5" name="Fusione 4"/>
          <p:cNvSpPr/>
          <p:nvPr/>
        </p:nvSpPr>
        <p:spPr>
          <a:xfrm rot="19571215">
            <a:off x="941471" y="1155536"/>
            <a:ext cx="3238500" cy="2895195"/>
          </a:xfrm>
          <a:prstGeom prst="flowChartMerge">
            <a:avLst/>
          </a:prstGeom>
          <a:solidFill>
            <a:schemeClr val="accent3">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smtClean="0">
              <a:solidFill>
                <a:srgbClr val="00B050"/>
              </a:solidFill>
            </a:endParaRPr>
          </a:p>
          <a:p>
            <a:pPr algn="ctr"/>
            <a:endParaRPr lang="it-IT" b="1" dirty="0" smtClean="0">
              <a:solidFill>
                <a:srgbClr val="00B050"/>
              </a:solidFill>
            </a:endParaRPr>
          </a:p>
          <a:p>
            <a:pPr algn="ctr"/>
            <a:r>
              <a:rPr lang="it-IT" b="1" dirty="0" smtClean="0">
                <a:solidFill>
                  <a:schemeClr val="accent5"/>
                </a:solidFill>
              </a:rPr>
              <a:t>L’età </a:t>
            </a:r>
            <a:r>
              <a:rPr lang="it-IT" b="1" dirty="0">
                <a:solidFill>
                  <a:schemeClr val="accent5"/>
                </a:solidFill>
              </a:rPr>
              <a:t>di iniziazione al consumo di alcolici SCENDE a 11 </a:t>
            </a:r>
            <a:r>
              <a:rPr lang="it-IT" b="1" dirty="0" smtClean="0">
                <a:solidFill>
                  <a:schemeClr val="accent5"/>
                </a:solidFill>
              </a:rPr>
              <a:t>anni</a:t>
            </a:r>
            <a:endParaRPr lang="it-IT" b="1" dirty="0">
              <a:solidFill>
                <a:schemeClr val="accent5"/>
              </a:solidFill>
            </a:endParaRPr>
          </a:p>
        </p:txBody>
      </p:sp>
      <p:sp>
        <p:nvSpPr>
          <p:cNvPr id="14" name="Fusione 13"/>
          <p:cNvSpPr/>
          <p:nvPr/>
        </p:nvSpPr>
        <p:spPr>
          <a:xfrm rot="1335742">
            <a:off x="7544326" y="1048434"/>
            <a:ext cx="3238500" cy="2895195"/>
          </a:xfrm>
          <a:prstGeom prst="flowChartMerg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smtClean="0">
              <a:solidFill>
                <a:srgbClr val="00B050"/>
              </a:solidFill>
            </a:endParaRPr>
          </a:p>
          <a:p>
            <a:pPr algn="ctr"/>
            <a:endParaRPr lang="it-IT" b="1" dirty="0" smtClean="0">
              <a:solidFill>
                <a:srgbClr val="00B050"/>
              </a:solidFill>
            </a:endParaRPr>
          </a:p>
          <a:p>
            <a:pPr algn="ctr"/>
            <a:r>
              <a:rPr lang="it-IT" b="1" dirty="0" smtClean="0">
                <a:solidFill>
                  <a:schemeClr val="accent5"/>
                </a:solidFill>
              </a:rPr>
              <a:t>Anche tra i</a:t>
            </a:r>
          </a:p>
          <a:p>
            <a:pPr algn="ctr"/>
            <a:r>
              <a:rPr lang="it-IT" b="1" dirty="0" smtClean="0">
                <a:solidFill>
                  <a:schemeClr val="accent5"/>
                </a:solidFill>
              </a:rPr>
              <a:t>18-24 anni</a:t>
            </a:r>
          </a:p>
          <a:p>
            <a:pPr algn="ctr"/>
            <a:r>
              <a:rPr lang="it-IT" b="1" dirty="0" smtClean="0">
                <a:solidFill>
                  <a:schemeClr val="accent5"/>
                </a:solidFill>
              </a:rPr>
              <a:t>diminuisce il consumo</a:t>
            </a:r>
            <a:endParaRPr lang="it-IT" b="1" dirty="0">
              <a:solidFill>
                <a:schemeClr val="accent5"/>
              </a:solidFill>
            </a:endParaRPr>
          </a:p>
        </p:txBody>
      </p:sp>
      <p:sp>
        <p:nvSpPr>
          <p:cNvPr id="6" name="Freccia a destra 5"/>
          <p:cNvSpPr/>
          <p:nvPr/>
        </p:nvSpPr>
        <p:spPr>
          <a:xfrm rot="2329363">
            <a:off x="4285817" y="2279355"/>
            <a:ext cx="711200" cy="647554"/>
          </a:xfrm>
          <a:prstGeom prst="rightArrow">
            <a:avLst/>
          </a:prstGeom>
          <a:solidFill>
            <a:schemeClr val="accent5"/>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16" name="Fusione 15"/>
          <p:cNvSpPr/>
          <p:nvPr/>
        </p:nvSpPr>
        <p:spPr>
          <a:xfrm rot="1320239">
            <a:off x="8529077" y="3579554"/>
            <a:ext cx="3238500" cy="2895195"/>
          </a:xfrm>
          <a:prstGeom prst="flowChartMerg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b="1" dirty="0" smtClean="0">
              <a:solidFill>
                <a:srgbClr val="00B050"/>
              </a:solidFill>
            </a:endParaRPr>
          </a:p>
          <a:p>
            <a:pPr algn="ctr"/>
            <a:endParaRPr lang="it-IT" b="1" dirty="0" smtClean="0">
              <a:solidFill>
                <a:srgbClr val="00B050"/>
              </a:solidFill>
            </a:endParaRPr>
          </a:p>
          <a:p>
            <a:pPr algn="ctr"/>
            <a:r>
              <a:rPr lang="it-IT" b="1" dirty="0" smtClean="0">
                <a:solidFill>
                  <a:srgbClr val="00B050"/>
                </a:solidFill>
              </a:rPr>
              <a:t>CALO degli incidenti dovuti all’alcol</a:t>
            </a:r>
            <a:endParaRPr lang="it-IT" b="1" dirty="0">
              <a:solidFill>
                <a:srgbClr val="00B050"/>
              </a:solidFill>
            </a:endParaRPr>
          </a:p>
        </p:txBody>
      </p:sp>
      <p:sp>
        <p:nvSpPr>
          <p:cNvPr id="21" name="CasellaDiTesto 20"/>
          <p:cNvSpPr txBox="1"/>
          <p:nvPr/>
        </p:nvSpPr>
        <p:spPr>
          <a:xfrm>
            <a:off x="10678870" y="6581001"/>
            <a:ext cx="1638300" cy="276999"/>
          </a:xfrm>
          <a:prstGeom prst="rect">
            <a:avLst/>
          </a:prstGeom>
          <a:noFill/>
        </p:spPr>
        <p:txBody>
          <a:bodyPr wrap="square" rtlCol="0">
            <a:spAutoFit/>
          </a:bodyPr>
          <a:lstStyle/>
          <a:p>
            <a:r>
              <a:rPr lang="it-IT" sz="1200" i="1" dirty="0" smtClean="0">
                <a:solidFill>
                  <a:schemeClr val="bg1"/>
                </a:solidFill>
              </a:rPr>
              <a:t>Silvia Pilutti 2016</a:t>
            </a:r>
            <a:endParaRPr lang="it-IT" sz="1200" i="1" dirty="0">
              <a:solidFill>
                <a:schemeClr val="bg1"/>
              </a:solidFill>
            </a:endParaRPr>
          </a:p>
        </p:txBody>
      </p:sp>
      <p:sp>
        <p:nvSpPr>
          <p:cNvPr id="2" name="Segnaposto numero diapositiva 1"/>
          <p:cNvSpPr>
            <a:spLocks noGrp="1"/>
          </p:cNvSpPr>
          <p:nvPr>
            <p:ph type="sldNum" sz="quarter" idx="12"/>
          </p:nvPr>
        </p:nvSpPr>
        <p:spPr>
          <a:xfrm>
            <a:off x="0" y="6463044"/>
            <a:ext cx="365843" cy="365125"/>
          </a:xfrm>
        </p:spPr>
        <p:txBody>
          <a:bodyPr/>
          <a:lstStyle/>
          <a:p>
            <a:fld id="{6FDD977F-B88C-47D9-898D-DE37CCEAA57E}" type="slidenum">
              <a:rPr lang="it-IT" sz="1800" smtClean="0">
                <a:solidFill>
                  <a:schemeClr val="tx1"/>
                </a:solidFill>
              </a:rPr>
              <a:t>8</a:t>
            </a:fld>
            <a:endParaRPr lang="it-IT" sz="1800" dirty="0">
              <a:solidFill>
                <a:schemeClr val="tx1"/>
              </a:solidFill>
            </a:endParaRPr>
          </a:p>
        </p:txBody>
      </p:sp>
    </p:spTree>
    <p:extLst>
      <p:ext uri="{BB962C8B-B14F-4D97-AF65-F5344CB8AC3E}">
        <p14:creationId xmlns:p14="http://schemas.microsoft.com/office/powerpoint/2010/main" val="9760088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485900" y="862642"/>
            <a:ext cx="9144000" cy="4395158"/>
          </a:xfrm>
        </p:spPr>
        <p:txBody>
          <a:bodyPr/>
          <a:lstStyle/>
          <a:p>
            <a:endParaRPr lang="it-IT" dirty="0">
              <a:sym typeface="Wingdings" panose="05000000000000000000" pitchFamily="2" charset="2"/>
            </a:endParaRPr>
          </a:p>
          <a:p>
            <a:endParaRPr lang="it-IT" dirty="0"/>
          </a:p>
        </p:txBody>
      </p:sp>
      <p:sp>
        <p:nvSpPr>
          <p:cNvPr id="4" name="Titolo 3"/>
          <p:cNvSpPr txBox="1">
            <a:spLocks/>
          </p:cNvSpPr>
          <p:nvPr/>
        </p:nvSpPr>
        <p:spPr>
          <a:xfrm>
            <a:off x="355600" y="114300"/>
            <a:ext cx="5182694" cy="629265"/>
          </a:xfrm>
          <a:prstGeom prst="rect">
            <a:avLst/>
          </a:prstGeom>
        </p:spPr>
        <p:txBody>
          <a:bodyPr vert="horz" lIns="91440" tIns="45720" rIns="91440" bIns="45720" rtlCol="0" anchor="b">
            <a:normAutofit fontScale="67500" lnSpcReduction="20000"/>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b="1" dirty="0" smtClean="0"/>
              <a:t>Cosa dice la famiglia?</a:t>
            </a:r>
            <a:endParaRPr lang="it-IT" b="1" dirty="0"/>
          </a:p>
        </p:txBody>
      </p:sp>
      <p:graphicFrame>
        <p:nvGraphicFramePr>
          <p:cNvPr id="5" name="Grafico 4"/>
          <p:cNvGraphicFramePr>
            <a:graphicFrameLocks/>
          </p:cNvGraphicFramePr>
          <p:nvPr>
            <p:extLst>
              <p:ext uri="{D42A27DB-BD31-4B8C-83A1-F6EECF244321}">
                <p14:modId xmlns:p14="http://schemas.microsoft.com/office/powerpoint/2010/main" val="2190535441"/>
              </p:ext>
            </p:extLst>
          </p:nvPr>
        </p:nvGraphicFramePr>
        <p:xfrm>
          <a:off x="0" y="1130300"/>
          <a:ext cx="6478270" cy="54991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Tabella 9"/>
          <p:cNvGraphicFramePr>
            <a:graphicFrameLocks noGrp="1"/>
          </p:cNvGraphicFramePr>
          <p:nvPr>
            <p:extLst>
              <p:ext uri="{D42A27DB-BD31-4B8C-83A1-F6EECF244321}">
                <p14:modId xmlns:p14="http://schemas.microsoft.com/office/powerpoint/2010/main" val="3507577853"/>
              </p:ext>
            </p:extLst>
          </p:nvPr>
        </p:nvGraphicFramePr>
        <p:xfrm>
          <a:off x="6478269" y="626108"/>
          <a:ext cx="3623946" cy="2250444"/>
        </p:xfrm>
        <a:graphic>
          <a:graphicData uri="http://schemas.openxmlformats.org/drawingml/2006/table">
            <a:tbl>
              <a:tblPr>
                <a:tableStyleId>{5C22544A-7EE6-4342-B048-85BDC9FD1C3A}</a:tableStyleId>
              </a:tblPr>
              <a:tblGrid>
                <a:gridCol w="1943235"/>
                <a:gridCol w="863503"/>
                <a:gridCol w="817208"/>
              </a:tblGrid>
              <a:tr h="732792">
                <a:tc>
                  <a:txBody>
                    <a:bodyPr/>
                    <a:lstStyle/>
                    <a:p>
                      <a:pPr algn="r" fontAlgn="t"/>
                      <a:r>
                        <a:rPr lang="it-IT" sz="1800" b="1" i="0" u="none" strike="noStrike" dirty="0" smtClean="0">
                          <a:solidFill>
                            <a:srgbClr val="000000"/>
                          </a:solidFill>
                          <a:effectLst/>
                          <a:latin typeface="+mj-lt"/>
                        </a:rPr>
                        <a:t>(%)</a:t>
                      </a:r>
                      <a:endParaRPr lang="it-IT" sz="1800" b="1" i="0" u="none" strike="noStrike" dirty="0">
                        <a:solidFill>
                          <a:srgbClr val="000000"/>
                        </a:solidFill>
                        <a:effectLst/>
                        <a:latin typeface="+mj-lt"/>
                      </a:endParaRPr>
                    </a:p>
                  </a:txBody>
                  <a:tcPr marL="7620" marR="7620" marT="7620" marB="0">
                    <a:noFill/>
                  </a:tcPr>
                </a:tc>
                <a:tc>
                  <a:txBody>
                    <a:bodyPr/>
                    <a:lstStyle/>
                    <a:p>
                      <a:pPr algn="r" fontAlgn="t"/>
                      <a:endParaRPr lang="it-IT" sz="1800" b="0" i="0" u="none" strike="noStrike" dirty="0">
                        <a:solidFill>
                          <a:srgbClr val="000000"/>
                        </a:solidFill>
                        <a:effectLst/>
                        <a:latin typeface="Arial" panose="020B0604020202020204" pitchFamily="34" charset="0"/>
                      </a:endParaRPr>
                    </a:p>
                  </a:txBody>
                  <a:tcPr marL="7620" marR="7620" marT="7620" marB="0">
                    <a:noFill/>
                  </a:tcPr>
                </a:tc>
                <a:tc>
                  <a:txBody>
                    <a:bodyPr/>
                    <a:lstStyle/>
                    <a:p>
                      <a:pPr algn="r" fontAlgn="t"/>
                      <a:endParaRPr lang="it-IT" sz="1800" b="0" i="0" u="none" strike="noStrike" dirty="0">
                        <a:solidFill>
                          <a:srgbClr val="000000"/>
                        </a:solidFill>
                        <a:effectLst/>
                        <a:latin typeface="Arial" panose="020B0604020202020204" pitchFamily="34" charset="0"/>
                      </a:endParaRPr>
                    </a:p>
                  </a:txBody>
                  <a:tcPr marL="7620" marR="7620" marT="7620" marB="0">
                    <a:lnR w="12700" cap="flat" cmpd="sng" algn="ctr">
                      <a:noFill/>
                      <a:prstDash val="solid"/>
                      <a:round/>
                      <a:headEnd type="none" w="med" len="med"/>
                      <a:tailEnd type="none" w="med" len="med"/>
                    </a:lnR>
                    <a:noFill/>
                  </a:tcPr>
                </a:tc>
              </a:tr>
              <a:tr h="243393">
                <a:tc>
                  <a:txBody>
                    <a:bodyPr/>
                    <a:lstStyle/>
                    <a:p>
                      <a:pPr algn="r" fontAlgn="t"/>
                      <a:r>
                        <a:rPr lang="it-IT" sz="1800" u="none" strike="noStrike" dirty="0">
                          <a:effectLst/>
                        </a:rPr>
                        <a:t>Permette</a:t>
                      </a:r>
                      <a:endParaRPr lang="it-IT" sz="1800" b="0" i="0" u="none" strike="noStrike" dirty="0">
                        <a:solidFill>
                          <a:srgbClr val="000000"/>
                        </a:solidFill>
                        <a:effectLst/>
                        <a:latin typeface="Arial" panose="020B0604020202020204" pitchFamily="34" charset="0"/>
                      </a:endParaRPr>
                    </a:p>
                  </a:txBody>
                  <a:tcPr marL="7620" marR="7620" marT="7620" marB="0">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it-IT" sz="1800" u="none" strike="noStrike" dirty="0" smtClean="0">
                          <a:effectLst/>
                        </a:rPr>
                        <a:t>11</a:t>
                      </a:r>
                      <a:endParaRPr lang="it-IT" sz="1800" b="0" i="0" u="none" strike="noStrike" dirty="0">
                        <a:solidFill>
                          <a:srgbClr val="000000"/>
                        </a:solidFill>
                        <a:effectLst/>
                        <a:latin typeface="Arial" panose="020B0604020202020204" pitchFamily="34" charset="0"/>
                      </a:endParaRPr>
                    </a:p>
                  </a:txBody>
                  <a:tcPr marL="7620" marR="7620" marT="7620" marB="0">
                    <a:lnB w="12700" cap="flat" cmpd="sng" algn="ctr">
                      <a:solidFill>
                        <a:schemeClr val="tx1"/>
                      </a:solidFill>
                      <a:prstDash val="solid"/>
                      <a:round/>
                      <a:headEnd type="none" w="med" len="med"/>
                      <a:tailEnd type="none" w="med" len="med"/>
                    </a:lnB>
                    <a:solidFill>
                      <a:schemeClr val="bg1"/>
                    </a:solidFill>
                  </a:tcPr>
                </a:tc>
                <a:tc>
                  <a:txBody>
                    <a:bodyPr/>
                    <a:lstStyle/>
                    <a:p>
                      <a:pPr algn="ctr" fontAlgn="t"/>
                      <a:r>
                        <a:rPr lang="it-IT" sz="1800" u="none" strike="noStrike" dirty="0" smtClean="0">
                          <a:solidFill>
                            <a:schemeClr val="bg1"/>
                          </a:solidFill>
                          <a:effectLst/>
                        </a:rPr>
                        <a:t>15</a:t>
                      </a:r>
                      <a:endParaRPr lang="it-IT" sz="1800" b="0" i="0" u="none" strike="noStrike" dirty="0">
                        <a:solidFill>
                          <a:schemeClr val="bg1"/>
                        </a:solidFill>
                        <a:effectLst/>
                        <a:latin typeface="Arial" panose="020B0604020202020204" pitchFamily="34" charset="0"/>
                      </a:endParaRPr>
                    </a:p>
                  </a:txBody>
                  <a:tcPr marL="7620" marR="7620" marT="7620" marB="0">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solidFill>
                  </a:tcPr>
                </a:tc>
              </a:tr>
              <a:tr h="341632">
                <a:tc>
                  <a:txBody>
                    <a:bodyPr/>
                    <a:lstStyle/>
                    <a:p>
                      <a:pPr algn="r" fontAlgn="t"/>
                      <a:r>
                        <a:rPr lang="it-IT" sz="1800" u="none" strike="noStrike" dirty="0">
                          <a:effectLst/>
                        </a:rPr>
                        <a:t>Sconsiglia</a:t>
                      </a:r>
                      <a:endParaRPr lang="it-IT" sz="1800" b="0" i="0" u="none" strike="noStrike" dirty="0">
                        <a:solidFill>
                          <a:srgbClr val="000000"/>
                        </a:solidFill>
                        <a:effectLst/>
                        <a:latin typeface="Arial" panose="020B0604020202020204" pitchFamily="34" charset="0"/>
                      </a:endParaRPr>
                    </a:p>
                  </a:txBody>
                  <a:tcPr marL="7620" marR="7620" marT="762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it-IT" sz="1800" u="none" strike="noStrike" dirty="0" smtClean="0">
                          <a:effectLst/>
                        </a:rPr>
                        <a:t>48</a:t>
                      </a:r>
                      <a:endParaRPr lang="it-IT" sz="1800" b="0" i="0" u="none" strike="noStrike" dirty="0">
                        <a:solidFill>
                          <a:srgbClr val="000000"/>
                        </a:solidFill>
                        <a:effectLst/>
                        <a:latin typeface="Arial" panose="020B0604020202020204" pitchFamily="34" charset="0"/>
                      </a:endParaRPr>
                    </a:p>
                  </a:txBody>
                  <a:tcPr marL="7620" marR="7620" marT="762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t"/>
                      <a:r>
                        <a:rPr lang="it-IT" sz="1800" u="none" strike="noStrike" dirty="0" smtClean="0">
                          <a:effectLst/>
                        </a:rPr>
                        <a:t>45</a:t>
                      </a:r>
                      <a:endParaRPr lang="it-IT" sz="1800" b="0" i="0" u="none" strike="noStrike" dirty="0">
                        <a:solidFill>
                          <a:srgbClr val="000000"/>
                        </a:solidFill>
                        <a:effectLst/>
                        <a:latin typeface="Arial" panose="020B0604020202020204" pitchFamily="34" charset="0"/>
                      </a:endParaRPr>
                    </a:p>
                  </a:txBody>
                  <a:tcPr marL="7620" marR="7620" marT="762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30200">
                <a:tc>
                  <a:txBody>
                    <a:bodyPr/>
                    <a:lstStyle/>
                    <a:p>
                      <a:pPr algn="r" fontAlgn="t"/>
                      <a:r>
                        <a:rPr lang="it-IT" sz="1800" u="none" strike="noStrike" dirty="0">
                          <a:effectLst/>
                        </a:rPr>
                        <a:t>Non se ne parla</a:t>
                      </a:r>
                      <a:endParaRPr lang="it-IT" sz="1800" b="0" i="0" u="none" strike="noStrike" dirty="0">
                        <a:solidFill>
                          <a:srgbClr val="000000"/>
                        </a:solidFill>
                        <a:effectLst/>
                        <a:latin typeface="Arial" panose="020B0604020202020204" pitchFamily="34" charset="0"/>
                      </a:endParaRPr>
                    </a:p>
                  </a:txBody>
                  <a:tcPr marL="7620" marR="7620" marT="762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it-IT" sz="1800" u="none" strike="noStrike" dirty="0" smtClean="0">
                          <a:effectLst/>
                        </a:rPr>
                        <a:t>35</a:t>
                      </a:r>
                      <a:endParaRPr lang="it-IT" sz="1800" b="0" i="0" u="none" strike="noStrike" dirty="0">
                        <a:solidFill>
                          <a:srgbClr val="000000"/>
                        </a:solidFill>
                        <a:effectLst/>
                        <a:latin typeface="Arial" panose="020B0604020202020204" pitchFamily="34" charset="0"/>
                      </a:endParaRPr>
                    </a:p>
                  </a:txBody>
                  <a:tcPr marL="7620" marR="7620" marT="762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it-IT" sz="1800" u="none" strike="noStrike" dirty="0" smtClean="0">
                          <a:effectLst/>
                        </a:rPr>
                        <a:t>35</a:t>
                      </a:r>
                      <a:endParaRPr lang="it-IT" sz="1800" b="0" i="0" u="none" strike="noStrike" dirty="0">
                        <a:solidFill>
                          <a:srgbClr val="000000"/>
                        </a:solidFill>
                        <a:effectLst/>
                        <a:latin typeface="Arial" panose="020B0604020202020204" pitchFamily="34" charset="0"/>
                      </a:endParaRPr>
                    </a:p>
                  </a:txBody>
                  <a:tcPr marL="7620" marR="7620" marT="762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393">
                <a:tc>
                  <a:txBody>
                    <a:bodyPr/>
                    <a:lstStyle/>
                    <a:p>
                      <a:pPr algn="r" fontAlgn="t"/>
                      <a:r>
                        <a:rPr lang="it-IT" sz="1800" u="none" strike="noStrike" dirty="0">
                          <a:effectLst/>
                        </a:rPr>
                        <a:t>Vieta</a:t>
                      </a:r>
                      <a:endParaRPr lang="it-IT" sz="1800" b="0" i="0" u="none" strike="noStrike" dirty="0">
                        <a:solidFill>
                          <a:srgbClr val="000000"/>
                        </a:solidFill>
                        <a:effectLst/>
                        <a:latin typeface="Arial" panose="020B0604020202020204" pitchFamily="34" charset="0"/>
                      </a:endParaRPr>
                    </a:p>
                  </a:txBody>
                  <a:tcPr marL="7620" marR="7620" marT="762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it-IT" sz="1800" u="none" strike="noStrike" dirty="0" smtClean="0">
                          <a:effectLst/>
                        </a:rPr>
                        <a:t>5</a:t>
                      </a:r>
                      <a:endParaRPr lang="it-IT" sz="1800" b="0" i="0" u="none" strike="noStrike" dirty="0">
                        <a:solidFill>
                          <a:srgbClr val="000000"/>
                        </a:solidFill>
                        <a:effectLst/>
                        <a:latin typeface="Arial" panose="020B0604020202020204" pitchFamily="34" charset="0"/>
                      </a:endParaRPr>
                    </a:p>
                  </a:txBody>
                  <a:tcPr marL="7620" marR="7620" marT="762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t"/>
                      <a:r>
                        <a:rPr lang="it-IT" sz="1800" u="none" strike="noStrike" dirty="0" smtClean="0">
                          <a:effectLst/>
                        </a:rPr>
                        <a:t>4</a:t>
                      </a:r>
                      <a:endParaRPr lang="it-IT" sz="1800" b="0" i="0" u="none" strike="noStrike" dirty="0">
                        <a:solidFill>
                          <a:srgbClr val="000000"/>
                        </a:solidFill>
                        <a:effectLst/>
                        <a:latin typeface="Arial" panose="020B0604020202020204" pitchFamily="34" charset="0"/>
                      </a:endParaRPr>
                    </a:p>
                  </a:txBody>
                  <a:tcPr marL="7620" marR="7620" marT="762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43393">
                <a:tc>
                  <a:txBody>
                    <a:bodyPr/>
                    <a:lstStyle/>
                    <a:p>
                      <a:pPr algn="r" fontAlgn="t"/>
                      <a:r>
                        <a:rPr lang="it-IT" sz="1800" u="none" strike="noStrike" dirty="0">
                          <a:effectLst/>
                        </a:rPr>
                        <a:t>Altro</a:t>
                      </a:r>
                      <a:endParaRPr lang="it-IT" sz="1800" b="0" i="0" u="none" strike="noStrike" dirty="0">
                        <a:solidFill>
                          <a:srgbClr val="000000"/>
                        </a:solidFill>
                        <a:effectLst/>
                        <a:latin typeface="Arial" panose="020B0604020202020204" pitchFamily="34" charset="0"/>
                      </a:endParaRPr>
                    </a:p>
                  </a:txBody>
                  <a:tcPr marL="7620" marR="7620" marT="762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it-IT" sz="1800" u="none" strike="noStrike" dirty="0" smtClean="0">
                          <a:effectLst/>
                        </a:rPr>
                        <a:t>1</a:t>
                      </a:r>
                      <a:endParaRPr lang="it-IT" sz="1800" b="0" i="0" u="none" strike="noStrike" dirty="0">
                        <a:solidFill>
                          <a:srgbClr val="000000"/>
                        </a:solidFill>
                        <a:effectLst/>
                        <a:latin typeface="Arial" panose="020B0604020202020204" pitchFamily="34" charset="0"/>
                      </a:endParaRPr>
                    </a:p>
                  </a:txBody>
                  <a:tcPr marL="7620" marR="7620" marT="762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it-IT" sz="1800" u="none" strike="noStrike" dirty="0" smtClean="0">
                          <a:effectLst/>
                        </a:rPr>
                        <a:t>2</a:t>
                      </a:r>
                      <a:endParaRPr lang="it-IT" sz="1800" b="0" i="0" u="none" strike="noStrike" dirty="0">
                        <a:solidFill>
                          <a:srgbClr val="000000"/>
                        </a:solidFill>
                        <a:effectLst/>
                        <a:latin typeface="Arial" panose="020B0604020202020204" pitchFamily="34" charset="0"/>
                      </a:endParaRPr>
                    </a:p>
                  </a:txBody>
                  <a:tcPr marL="7620" marR="7620" marT="7620" marB="0">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grpSp>
        <p:nvGrpSpPr>
          <p:cNvPr id="14" name="Gruppo 13"/>
          <p:cNvGrpSpPr/>
          <p:nvPr/>
        </p:nvGrpSpPr>
        <p:grpSpPr>
          <a:xfrm>
            <a:off x="8638222" y="418621"/>
            <a:ext cx="1365885" cy="952500"/>
            <a:chOff x="8638222" y="2107721"/>
            <a:chExt cx="1365885" cy="952500"/>
          </a:xfrm>
        </p:grpSpPr>
        <p:pic>
          <p:nvPicPr>
            <p:cNvPr id="12" name="Immagine 11"/>
            <p:cNvPicPr>
              <a:picLocks noChangeAspect="1"/>
            </p:cNvPicPr>
            <p:nvPr/>
          </p:nvPicPr>
          <p:blipFill>
            <a:blip r:embed="rId4"/>
            <a:stretch>
              <a:fillRect/>
            </a:stretch>
          </p:blipFill>
          <p:spPr>
            <a:xfrm>
              <a:off x="8638222" y="2107721"/>
              <a:ext cx="552450" cy="952500"/>
            </a:xfrm>
            <a:prstGeom prst="rect">
              <a:avLst/>
            </a:prstGeom>
          </p:spPr>
        </p:pic>
        <p:pic>
          <p:nvPicPr>
            <p:cNvPr id="13" name="Immagine 12"/>
            <p:cNvPicPr>
              <a:picLocks noChangeAspect="1"/>
            </p:cNvPicPr>
            <p:nvPr/>
          </p:nvPicPr>
          <p:blipFill>
            <a:blip r:embed="rId5"/>
            <a:stretch>
              <a:fillRect/>
            </a:stretch>
          </p:blipFill>
          <p:spPr>
            <a:xfrm>
              <a:off x="9480232" y="2136296"/>
              <a:ext cx="523875" cy="923925"/>
            </a:xfrm>
            <a:prstGeom prst="rect">
              <a:avLst/>
            </a:prstGeom>
          </p:spPr>
        </p:pic>
      </p:grpSp>
      <p:graphicFrame>
        <p:nvGraphicFramePr>
          <p:cNvPr id="15" name="Tabella 14"/>
          <p:cNvGraphicFramePr>
            <a:graphicFrameLocks noGrp="1"/>
          </p:cNvGraphicFramePr>
          <p:nvPr>
            <p:extLst>
              <p:ext uri="{D42A27DB-BD31-4B8C-83A1-F6EECF244321}">
                <p14:modId xmlns:p14="http://schemas.microsoft.com/office/powerpoint/2010/main" val="1929018600"/>
              </p:ext>
            </p:extLst>
          </p:nvPr>
        </p:nvGraphicFramePr>
        <p:xfrm>
          <a:off x="5676582" y="3144210"/>
          <a:ext cx="5118418" cy="2782767"/>
        </p:xfrm>
        <a:graphic>
          <a:graphicData uri="http://schemas.openxmlformats.org/drawingml/2006/table">
            <a:tbl>
              <a:tblPr>
                <a:tableStyleId>{5C22544A-7EE6-4342-B048-85BDC9FD1C3A}</a:tableStyleId>
              </a:tblPr>
              <a:tblGrid>
                <a:gridCol w="1891518"/>
                <a:gridCol w="1055200"/>
                <a:gridCol w="580782"/>
                <a:gridCol w="1108318"/>
                <a:gridCol w="482600"/>
              </a:tblGrid>
              <a:tr h="678925">
                <a:tc>
                  <a:txBody>
                    <a:bodyPr/>
                    <a:lstStyle/>
                    <a:p>
                      <a:pPr algn="r" fontAlgn="t"/>
                      <a:r>
                        <a:rPr lang="it-IT" sz="1800" b="1" i="0" u="none" strike="noStrike" dirty="0" smtClean="0">
                          <a:solidFill>
                            <a:srgbClr val="000000"/>
                          </a:solidFill>
                          <a:effectLst/>
                          <a:latin typeface="+mj-lt"/>
                        </a:rPr>
                        <a:t>(%)</a:t>
                      </a:r>
                      <a:endParaRPr lang="it-IT" sz="1800" b="1" i="0" u="none" strike="noStrike" dirty="0">
                        <a:solidFill>
                          <a:srgbClr val="000000"/>
                        </a:solidFill>
                        <a:effectLst/>
                        <a:latin typeface="+mj-lt"/>
                      </a:endParaRPr>
                    </a:p>
                  </a:txBody>
                  <a:tcPr marL="7620" marR="7620" marT="7620" marB="0">
                    <a:noFill/>
                  </a:tcPr>
                </a:tc>
                <a:tc>
                  <a:txBody>
                    <a:bodyPr/>
                    <a:lstStyle/>
                    <a:p>
                      <a:pPr algn="ctr" fontAlgn="t"/>
                      <a:r>
                        <a:rPr lang="it-IT" sz="1800" u="none" strike="noStrike" kern="1200" dirty="0" smtClean="0">
                          <a:solidFill>
                            <a:schemeClr val="dk1"/>
                          </a:solidFill>
                          <a:effectLst/>
                          <a:latin typeface="+mn-lt"/>
                          <a:ea typeface="+mn-ea"/>
                          <a:cs typeface="+mn-cs"/>
                        </a:rPr>
                        <a:t>13</a:t>
                      </a:r>
                    </a:p>
                    <a:p>
                      <a:pPr algn="ctr" fontAlgn="t"/>
                      <a:r>
                        <a:rPr lang="it-IT" sz="1400" u="none" strike="noStrike" kern="1200" dirty="0" smtClean="0">
                          <a:solidFill>
                            <a:schemeClr val="dk1"/>
                          </a:solidFill>
                          <a:effectLst/>
                          <a:latin typeface="+mn-lt"/>
                          <a:ea typeface="+mn-ea"/>
                          <a:cs typeface="+mn-cs"/>
                        </a:rPr>
                        <a:t>anni</a:t>
                      </a:r>
                      <a:endParaRPr lang="it-IT" sz="1400" u="none" strike="noStrike" kern="1200" dirty="0">
                        <a:solidFill>
                          <a:schemeClr val="dk1"/>
                        </a:solidFill>
                        <a:effectLst/>
                        <a:latin typeface="+mn-lt"/>
                        <a:ea typeface="+mn-ea"/>
                        <a:cs typeface="+mn-cs"/>
                      </a:endParaRPr>
                    </a:p>
                  </a:txBody>
                  <a:tcPr marL="7620" marR="7620" marT="7620" marB="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it-IT" sz="1800" u="none" strike="noStrike" kern="1200" dirty="0" smtClean="0">
                          <a:solidFill>
                            <a:schemeClr val="dk1"/>
                          </a:solidFill>
                          <a:effectLst/>
                          <a:latin typeface="+mn-lt"/>
                          <a:ea typeface="+mn-ea"/>
                          <a:cs typeface="+mn-cs"/>
                        </a:rPr>
                        <a:t>14 </a:t>
                      </a:r>
                    </a:p>
                    <a:p>
                      <a:pPr algn="ctr" fontAlgn="t"/>
                      <a:r>
                        <a:rPr lang="it-IT" sz="1400" u="none" strike="noStrike" kern="1200" dirty="0" smtClean="0">
                          <a:solidFill>
                            <a:schemeClr val="dk1"/>
                          </a:solidFill>
                          <a:effectLst/>
                          <a:latin typeface="+mn-lt"/>
                          <a:ea typeface="+mn-ea"/>
                          <a:cs typeface="+mn-cs"/>
                        </a:rPr>
                        <a:t>anni</a:t>
                      </a:r>
                      <a:endParaRPr lang="it-IT" sz="1400" u="none" strike="noStrike" kern="1200" dirty="0">
                        <a:solidFill>
                          <a:schemeClr val="dk1"/>
                        </a:solidFill>
                        <a:effectLst/>
                        <a:latin typeface="+mn-lt"/>
                        <a:ea typeface="+mn-ea"/>
                        <a:cs typeface="+mn-cs"/>
                      </a:endParaRPr>
                    </a:p>
                  </a:txBody>
                  <a:tcPr marL="7620" marR="7620" marT="7620" marB="0">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it-IT" sz="1800" u="none" strike="noStrike" kern="1200" dirty="0" smtClean="0">
                          <a:solidFill>
                            <a:schemeClr val="dk1"/>
                          </a:solidFill>
                          <a:effectLst/>
                          <a:latin typeface="+mn-lt"/>
                          <a:ea typeface="+mn-ea"/>
                          <a:cs typeface="+mn-cs"/>
                        </a:rPr>
                        <a:t>15 </a:t>
                      </a:r>
                    </a:p>
                    <a:p>
                      <a:pPr algn="ctr" fontAlgn="t"/>
                      <a:r>
                        <a:rPr lang="it-IT" sz="1400" u="none" strike="noStrike" kern="1200" dirty="0" smtClean="0">
                          <a:solidFill>
                            <a:schemeClr val="dk1"/>
                          </a:solidFill>
                          <a:effectLst/>
                          <a:latin typeface="+mn-lt"/>
                          <a:ea typeface="+mn-ea"/>
                          <a:cs typeface="+mn-cs"/>
                        </a:rPr>
                        <a:t>anni</a:t>
                      </a:r>
                      <a:endParaRPr lang="it-IT" sz="1400" u="none" strike="noStrike" kern="1200" dirty="0">
                        <a:solidFill>
                          <a:schemeClr val="dk1"/>
                        </a:solidFill>
                        <a:effectLst/>
                        <a:latin typeface="+mn-lt"/>
                        <a:ea typeface="+mn-ea"/>
                        <a:cs typeface="+mn-cs"/>
                      </a:endParaRPr>
                    </a:p>
                  </a:txBody>
                  <a:tcPr marL="7620" marR="7620" marT="762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endParaRPr lang="it-IT" sz="1400" u="none" strike="noStrike" kern="1200" dirty="0">
                        <a:solidFill>
                          <a:schemeClr val="dk1"/>
                        </a:solidFill>
                        <a:effectLst/>
                        <a:latin typeface="+mn-lt"/>
                        <a:ea typeface="+mn-ea"/>
                        <a:cs typeface="+mn-cs"/>
                      </a:endParaRPr>
                    </a:p>
                  </a:txBody>
                  <a:tcPr marL="7620" marR="7620" marT="762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8665">
                <a:tc>
                  <a:txBody>
                    <a:bodyPr/>
                    <a:lstStyle/>
                    <a:p>
                      <a:pPr algn="r" fontAlgn="t"/>
                      <a:r>
                        <a:rPr lang="it-IT" sz="1800" u="none" strike="noStrike" dirty="0">
                          <a:effectLst/>
                        </a:rPr>
                        <a:t>Permette</a:t>
                      </a:r>
                      <a:endParaRPr lang="it-IT" sz="1800" b="0" i="0" u="none" strike="noStrike" dirty="0">
                        <a:solidFill>
                          <a:srgbClr val="000000"/>
                        </a:solidFill>
                        <a:effectLst/>
                        <a:latin typeface="Arial" panose="020B0604020202020204" pitchFamily="34" charset="0"/>
                      </a:endParaRPr>
                    </a:p>
                  </a:txBody>
                  <a:tcPr marL="7620" marR="7620" marT="7620" marB="0">
                    <a:lnB w="12700" cap="flat" cmpd="sng" algn="ctr">
                      <a:solidFill>
                        <a:schemeClr val="tx1"/>
                      </a:solidFill>
                      <a:prstDash val="solid"/>
                      <a:round/>
                      <a:headEnd type="none" w="med" len="med"/>
                      <a:tailEnd type="none" w="med" len="med"/>
                    </a:lnB>
                    <a:solidFill>
                      <a:schemeClr val="bg1"/>
                    </a:solidFill>
                  </a:tcPr>
                </a:tc>
                <a:tc>
                  <a:txBody>
                    <a:bodyPr/>
                    <a:lstStyle/>
                    <a:p>
                      <a:pPr marL="0" marR="38100" algn="ctr" defTabSz="457200" rtl="0" eaLnBrk="1" fontAlgn="t" latinLnBrk="0" hangingPunct="1">
                        <a:lnSpc>
                          <a:spcPts val="1600"/>
                        </a:lnSpc>
                        <a:spcAft>
                          <a:spcPts val="0"/>
                        </a:spcAft>
                      </a:pPr>
                      <a:r>
                        <a:rPr lang="it-IT" sz="1800" u="none" strike="noStrike" kern="1200" dirty="0" smtClean="0">
                          <a:solidFill>
                            <a:schemeClr val="dk1"/>
                          </a:solidFill>
                          <a:effectLst/>
                          <a:latin typeface="+mn-lt"/>
                          <a:ea typeface="+mn-ea"/>
                          <a:cs typeface="+mn-cs"/>
                        </a:rPr>
                        <a:t>10,6</a:t>
                      </a:r>
                      <a:endParaRPr lang="it-IT" sz="1800" u="none" strike="noStrike" kern="1200" dirty="0">
                        <a:solidFill>
                          <a:schemeClr val="dk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algn="ctr" defTabSz="457200" rtl="0" eaLnBrk="1" fontAlgn="t" latinLnBrk="0" hangingPunct="1">
                        <a:lnSpc>
                          <a:spcPts val="1600"/>
                        </a:lnSpc>
                        <a:spcAft>
                          <a:spcPts val="0"/>
                        </a:spcAft>
                      </a:pPr>
                      <a:r>
                        <a:rPr lang="it-IT" sz="1800" u="none" strike="noStrike" kern="1200" dirty="0" smtClean="0">
                          <a:solidFill>
                            <a:schemeClr val="dk1"/>
                          </a:solidFill>
                          <a:effectLst/>
                          <a:latin typeface="+mn-lt"/>
                          <a:ea typeface="+mn-ea"/>
                          <a:cs typeface="+mn-cs"/>
                        </a:rPr>
                        <a:t>12,3</a:t>
                      </a:r>
                      <a:endParaRPr lang="it-IT" sz="1800" u="none" strike="noStrike" kern="1200" dirty="0">
                        <a:solidFill>
                          <a:schemeClr val="dk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algn="ctr" defTabSz="457200" rtl="0" eaLnBrk="1" fontAlgn="t" latinLnBrk="0" hangingPunct="1">
                        <a:lnSpc>
                          <a:spcPts val="1600"/>
                        </a:lnSpc>
                        <a:spcAft>
                          <a:spcPts val="0"/>
                        </a:spcAft>
                      </a:pPr>
                      <a:r>
                        <a:rPr lang="it-IT" sz="1800" u="none" strike="noStrike" kern="1200" dirty="0" smtClean="0">
                          <a:solidFill>
                            <a:schemeClr val="dk1"/>
                          </a:solidFill>
                          <a:effectLst/>
                          <a:latin typeface="+mn-lt"/>
                          <a:ea typeface="+mn-ea"/>
                          <a:cs typeface="+mn-cs"/>
                        </a:rPr>
                        <a:t>16,4</a:t>
                      </a:r>
                      <a:endParaRPr lang="it-IT" sz="1800" u="none" strike="noStrike" kern="1200" dirty="0">
                        <a:solidFill>
                          <a:schemeClr val="dk1"/>
                        </a:solidFill>
                        <a:effectLst/>
                        <a:latin typeface="+mn-lt"/>
                        <a:ea typeface="+mn-ea"/>
                        <a:cs typeface="+mn-cs"/>
                      </a:endParaRPr>
                    </a:p>
                  </a:txBody>
                  <a:tcPr marL="0" marR="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algn="ctr" defTabSz="457200" rtl="0" eaLnBrk="1" fontAlgn="t" latinLnBrk="0" hangingPunct="1">
                        <a:lnSpc>
                          <a:spcPts val="1600"/>
                        </a:lnSpc>
                        <a:spcAft>
                          <a:spcPts val="0"/>
                        </a:spcAft>
                      </a:pPr>
                      <a:endParaRPr lang="it-IT" sz="1800" u="none" strike="noStrike" kern="1200" dirty="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65894">
                <a:tc>
                  <a:txBody>
                    <a:bodyPr/>
                    <a:lstStyle/>
                    <a:p>
                      <a:pPr algn="r" fontAlgn="t"/>
                      <a:r>
                        <a:rPr lang="it-IT" sz="1800" u="none" strike="noStrike" dirty="0">
                          <a:effectLst/>
                        </a:rPr>
                        <a:t>Sconsiglia</a:t>
                      </a:r>
                      <a:endParaRPr lang="it-IT" sz="1800" b="0" i="0" u="none" strike="noStrike" dirty="0">
                        <a:solidFill>
                          <a:srgbClr val="000000"/>
                        </a:solidFill>
                        <a:effectLst/>
                        <a:latin typeface="Arial" panose="020B0604020202020204" pitchFamily="34" charset="0"/>
                      </a:endParaRPr>
                    </a:p>
                  </a:txBody>
                  <a:tcPr marL="7620" marR="7620" marT="762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algn="ctr" defTabSz="457200" rtl="0" eaLnBrk="1" fontAlgn="t" latinLnBrk="0" hangingPunct="1">
                        <a:lnSpc>
                          <a:spcPts val="1600"/>
                        </a:lnSpc>
                        <a:spcAft>
                          <a:spcPts val="0"/>
                        </a:spcAft>
                      </a:pPr>
                      <a:r>
                        <a:rPr lang="it-IT" sz="1800" u="none" strike="noStrike" kern="1200" dirty="0" smtClean="0">
                          <a:solidFill>
                            <a:schemeClr val="dk1"/>
                          </a:solidFill>
                          <a:effectLst/>
                          <a:latin typeface="+mn-lt"/>
                          <a:ea typeface="+mn-ea"/>
                          <a:cs typeface="+mn-cs"/>
                        </a:rPr>
                        <a:t>44,1</a:t>
                      </a:r>
                      <a:endParaRPr lang="it-IT" sz="1800" u="none" strike="noStrike" kern="1200" dirty="0">
                        <a:solidFill>
                          <a:schemeClr val="dk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algn="ctr" defTabSz="457200" rtl="0" eaLnBrk="1" fontAlgn="t" latinLnBrk="0" hangingPunct="1">
                        <a:lnSpc>
                          <a:spcPts val="1600"/>
                        </a:lnSpc>
                        <a:spcAft>
                          <a:spcPts val="0"/>
                        </a:spcAft>
                      </a:pPr>
                      <a:r>
                        <a:rPr lang="it-IT" sz="1800" u="none" strike="noStrike" kern="1200" dirty="0" smtClean="0">
                          <a:solidFill>
                            <a:schemeClr val="dk1"/>
                          </a:solidFill>
                          <a:effectLst/>
                          <a:latin typeface="+mn-lt"/>
                          <a:ea typeface="+mn-ea"/>
                          <a:cs typeface="+mn-cs"/>
                        </a:rPr>
                        <a:t>45,2</a:t>
                      </a:r>
                      <a:endParaRPr lang="it-IT" sz="1800" u="none" strike="noStrike" kern="1200" dirty="0">
                        <a:solidFill>
                          <a:schemeClr val="dk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algn="ctr" defTabSz="457200" rtl="0" eaLnBrk="1" fontAlgn="t" latinLnBrk="0" hangingPunct="1">
                        <a:lnSpc>
                          <a:spcPts val="1600"/>
                        </a:lnSpc>
                        <a:spcAft>
                          <a:spcPts val="0"/>
                        </a:spcAft>
                      </a:pPr>
                      <a:r>
                        <a:rPr lang="it-IT" sz="1800" u="none" strike="noStrike" kern="1200" dirty="0" smtClean="0">
                          <a:solidFill>
                            <a:schemeClr val="dk1"/>
                          </a:solidFill>
                          <a:effectLst/>
                          <a:latin typeface="+mn-lt"/>
                          <a:ea typeface="+mn-ea"/>
                          <a:cs typeface="+mn-cs"/>
                        </a:rPr>
                        <a:t>50,8</a:t>
                      </a:r>
                      <a:endParaRPr lang="it-IT" sz="1800" u="none" strike="noStrike" kern="1200" dirty="0">
                        <a:solidFill>
                          <a:schemeClr val="dk1"/>
                        </a:solidFill>
                        <a:effectLst/>
                        <a:latin typeface="+mn-lt"/>
                        <a:ea typeface="+mn-ea"/>
                        <a:cs typeface="+mn-cs"/>
                      </a:endParaRPr>
                    </a:p>
                  </a:txBody>
                  <a:tcPr marL="0" marR="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algn="ctr" defTabSz="457200" rtl="0" eaLnBrk="1" fontAlgn="t" latinLnBrk="0" hangingPunct="1">
                        <a:lnSpc>
                          <a:spcPts val="1600"/>
                        </a:lnSpc>
                        <a:spcAft>
                          <a:spcPts val="0"/>
                        </a:spcAft>
                      </a:pPr>
                      <a:endParaRPr lang="it-IT" sz="1800" u="none" strike="noStrike" kern="1200" dirty="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50303">
                <a:tc>
                  <a:txBody>
                    <a:bodyPr/>
                    <a:lstStyle/>
                    <a:p>
                      <a:pPr algn="r" fontAlgn="t"/>
                      <a:r>
                        <a:rPr lang="it-IT" sz="1800" u="none" strike="noStrike" dirty="0">
                          <a:effectLst/>
                        </a:rPr>
                        <a:t>Non se ne parla</a:t>
                      </a:r>
                      <a:endParaRPr lang="it-IT" sz="1800" b="0" i="0" u="none" strike="noStrike" dirty="0">
                        <a:solidFill>
                          <a:srgbClr val="000000"/>
                        </a:solidFill>
                        <a:effectLst/>
                        <a:latin typeface="Arial" panose="020B0604020202020204" pitchFamily="34" charset="0"/>
                      </a:endParaRPr>
                    </a:p>
                  </a:txBody>
                  <a:tcPr marL="7620" marR="7620" marT="762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algn="ctr" defTabSz="457200" rtl="0" eaLnBrk="1" fontAlgn="t" latinLnBrk="0" hangingPunct="1">
                        <a:lnSpc>
                          <a:spcPts val="1600"/>
                        </a:lnSpc>
                        <a:spcAft>
                          <a:spcPts val="0"/>
                        </a:spcAft>
                      </a:pPr>
                      <a:r>
                        <a:rPr lang="it-IT" sz="1800" u="none" strike="noStrike" kern="1200" dirty="0" smtClean="0">
                          <a:solidFill>
                            <a:schemeClr val="dk1"/>
                          </a:solidFill>
                          <a:effectLst/>
                          <a:latin typeface="+mn-lt"/>
                          <a:ea typeface="+mn-ea"/>
                          <a:cs typeface="+mn-cs"/>
                        </a:rPr>
                        <a:t>38,1</a:t>
                      </a:r>
                      <a:endParaRPr lang="it-IT" sz="1800" u="none" strike="noStrike" kern="1200" dirty="0">
                        <a:solidFill>
                          <a:schemeClr val="dk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algn="ctr" defTabSz="457200" rtl="0" eaLnBrk="1" fontAlgn="t" latinLnBrk="0" hangingPunct="1">
                        <a:lnSpc>
                          <a:spcPts val="1600"/>
                        </a:lnSpc>
                        <a:spcAft>
                          <a:spcPts val="0"/>
                        </a:spcAft>
                      </a:pPr>
                      <a:r>
                        <a:rPr lang="it-IT" sz="1800" u="none" strike="noStrike" kern="1200" dirty="0" smtClean="0">
                          <a:solidFill>
                            <a:schemeClr val="dk1"/>
                          </a:solidFill>
                          <a:effectLst/>
                          <a:latin typeface="+mn-lt"/>
                          <a:ea typeface="+mn-ea"/>
                          <a:cs typeface="+mn-cs"/>
                        </a:rPr>
                        <a:t>36,5</a:t>
                      </a:r>
                      <a:endParaRPr lang="it-IT" sz="1800" u="none" strike="noStrike" kern="1200" dirty="0">
                        <a:solidFill>
                          <a:schemeClr val="dk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algn="ctr" defTabSz="457200" rtl="0" eaLnBrk="1" fontAlgn="t" latinLnBrk="0" hangingPunct="1">
                        <a:lnSpc>
                          <a:spcPts val="1600"/>
                        </a:lnSpc>
                        <a:spcAft>
                          <a:spcPts val="0"/>
                        </a:spcAft>
                      </a:pPr>
                      <a:r>
                        <a:rPr lang="it-IT" sz="1800" u="none" strike="noStrike" kern="1200" dirty="0" smtClean="0">
                          <a:solidFill>
                            <a:schemeClr val="dk1"/>
                          </a:solidFill>
                          <a:effectLst/>
                          <a:latin typeface="+mn-lt"/>
                          <a:ea typeface="+mn-ea"/>
                          <a:cs typeface="+mn-cs"/>
                        </a:rPr>
                        <a:t>27,9</a:t>
                      </a:r>
                      <a:endParaRPr lang="it-IT" sz="1800" u="none" strike="noStrike" kern="1200" dirty="0">
                        <a:solidFill>
                          <a:schemeClr val="dk1"/>
                        </a:solidFill>
                        <a:effectLst/>
                        <a:latin typeface="+mn-lt"/>
                        <a:ea typeface="+mn-ea"/>
                        <a:cs typeface="+mn-cs"/>
                      </a:endParaRPr>
                    </a:p>
                  </a:txBody>
                  <a:tcPr marL="0" marR="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algn="ctr" defTabSz="457200" rtl="0" eaLnBrk="1" fontAlgn="t" latinLnBrk="0" hangingPunct="1">
                        <a:lnSpc>
                          <a:spcPts val="1600"/>
                        </a:lnSpc>
                        <a:spcAft>
                          <a:spcPts val="0"/>
                        </a:spcAft>
                      </a:pPr>
                      <a:endParaRPr lang="it-IT" sz="1800" u="none" strike="noStrike" kern="1200" dirty="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4490">
                <a:tc>
                  <a:txBody>
                    <a:bodyPr/>
                    <a:lstStyle/>
                    <a:p>
                      <a:pPr algn="r" fontAlgn="t"/>
                      <a:r>
                        <a:rPr lang="it-IT" sz="1800" u="none" strike="noStrike" dirty="0">
                          <a:effectLst/>
                        </a:rPr>
                        <a:t>Vieta</a:t>
                      </a:r>
                      <a:endParaRPr lang="it-IT" sz="1800" b="0" i="0" u="none" strike="noStrike" dirty="0">
                        <a:solidFill>
                          <a:srgbClr val="000000"/>
                        </a:solidFill>
                        <a:effectLst/>
                        <a:latin typeface="Arial" panose="020B0604020202020204" pitchFamily="34" charset="0"/>
                      </a:endParaRPr>
                    </a:p>
                  </a:txBody>
                  <a:tcPr marL="7620" marR="7620" marT="762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algn="ctr" defTabSz="457200" rtl="0" eaLnBrk="1" fontAlgn="t" latinLnBrk="0" hangingPunct="1">
                        <a:lnSpc>
                          <a:spcPts val="1600"/>
                        </a:lnSpc>
                        <a:spcAft>
                          <a:spcPts val="0"/>
                        </a:spcAft>
                      </a:pPr>
                      <a:r>
                        <a:rPr lang="it-IT" sz="1800" u="none" strike="noStrike" kern="1200" dirty="0" smtClean="0">
                          <a:solidFill>
                            <a:schemeClr val="dk1"/>
                          </a:solidFill>
                          <a:effectLst/>
                          <a:latin typeface="+mn-lt"/>
                          <a:ea typeface="+mn-ea"/>
                          <a:cs typeface="+mn-cs"/>
                        </a:rPr>
                        <a:t>5,3</a:t>
                      </a:r>
                      <a:endParaRPr lang="it-IT" sz="1800" u="none" strike="noStrike" kern="1200" dirty="0">
                        <a:solidFill>
                          <a:schemeClr val="dk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algn="ctr" defTabSz="457200" rtl="0" eaLnBrk="1" fontAlgn="t" latinLnBrk="0" hangingPunct="1">
                        <a:lnSpc>
                          <a:spcPts val="1600"/>
                        </a:lnSpc>
                        <a:spcAft>
                          <a:spcPts val="0"/>
                        </a:spcAft>
                      </a:pPr>
                      <a:r>
                        <a:rPr lang="it-IT" sz="1800" u="none" strike="noStrike" kern="1200" dirty="0" smtClean="0">
                          <a:solidFill>
                            <a:schemeClr val="dk1"/>
                          </a:solidFill>
                          <a:effectLst/>
                          <a:latin typeface="+mn-lt"/>
                          <a:ea typeface="+mn-ea"/>
                          <a:cs typeface="+mn-cs"/>
                        </a:rPr>
                        <a:t>4,4</a:t>
                      </a:r>
                      <a:endParaRPr lang="it-IT" sz="1800" u="none" strike="noStrike" kern="1200" dirty="0">
                        <a:solidFill>
                          <a:schemeClr val="dk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algn="ctr" defTabSz="457200" rtl="0" eaLnBrk="1" fontAlgn="t" latinLnBrk="0" hangingPunct="1">
                        <a:lnSpc>
                          <a:spcPts val="1600"/>
                        </a:lnSpc>
                        <a:spcAft>
                          <a:spcPts val="0"/>
                        </a:spcAft>
                      </a:pPr>
                      <a:r>
                        <a:rPr lang="it-IT" sz="1800" u="none" strike="noStrike" kern="1200" dirty="0" smtClean="0">
                          <a:solidFill>
                            <a:schemeClr val="dk1"/>
                          </a:solidFill>
                          <a:effectLst/>
                          <a:latin typeface="+mn-lt"/>
                          <a:ea typeface="+mn-ea"/>
                          <a:cs typeface="+mn-cs"/>
                        </a:rPr>
                        <a:t>3,1</a:t>
                      </a:r>
                      <a:endParaRPr lang="it-IT" sz="1800" u="none" strike="noStrike" kern="1200" dirty="0">
                        <a:solidFill>
                          <a:schemeClr val="dk1"/>
                        </a:solidFill>
                        <a:effectLst/>
                        <a:latin typeface="+mn-lt"/>
                        <a:ea typeface="+mn-ea"/>
                        <a:cs typeface="+mn-cs"/>
                      </a:endParaRPr>
                    </a:p>
                  </a:txBody>
                  <a:tcPr marL="0" marR="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algn="ctr" defTabSz="457200" rtl="0" eaLnBrk="1" fontAlgn="t" latinLnBrk="0" hangingPunct="1">
                        <a:lnSpc>
                          <a:spcPts val="1600"/>
                        </a:lnSpc>
                        <a:spcAft>
                          <a:spcPts val="0"/>
                        </a:spcAft>
                      </a:pPr>
                      <a:endParaRPr lang="it-IT" sz="1800" u="none" strike="noStrike" kern="1200" dirty="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84490">
                <a:tc>
                  <a:txBody>
                    <a:bodyPr/>
                    <a:lstStyle/>
                    <a:p>
                      <a:pPr algn="r" fontAlgn="t"/>
                      <a:r>
                        <a:rPr lang="it-IT" sz="1800" u="none" strike="noStrike" dirty="0">
                          <a:effectLst/>
                        </a:rPr>
                        <a:t>Altro</a:t>
                      </a:r>
                      <a:endParaRPr lang="it-IT" sz="1800" b="0" i="0" u="none" strike="noStrike" dirty="0">
                        <a:solidFill>
                          <a:srgbClr val="000000"/>
                        </a:solidFill>
                        <a:effectLst/>
                        <a:latin typeface="Arial" panose="020B0604020202020204" pitchFamily="34" charset="0"/>
                      </a:endParaRPr>
                    </a:p>
                  </a:txBody>
                  <a:tcPr marL="7620" marR="7620" marT="762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algn="ctr" defTabSz="457200" rtl="0" eaLnBrk="1" fontAlgn="t" latinLnBrk="0" hangingPunct="1">
                        <a:lnSpc>
                          <a:spcPts val="1600"/>
                        </a:lnSpc>
                        <a:spcAft>
                          <a:spcPts val="0"/>
                        </a:spcAft>
                      </a:pPr>
                      <a:r>
                        <a:rPr lang="it-IT" sz="1800" u="none" strike="noStrike" kern="1200" dirty="0" smtClean="0">
                          <a:solidFill>
                            <a:schemeClr val="dk1"/>
                          </a:solidFill>
                          <a:effectLst/>
                          <a:latin typeface="+mn-lt"/>
                          <a:ea typeface="+mn-ea"/>
                          <a:cs typeface="+mn-cs"/>
                        </a:rPr>
                        <a:t>1,9</a:t>
                      </a:r>
                      <a:endParaRPr lang="it-IT" sz="1800" u="none" strike="noStrike" kern="1200" dirty="0">
                        <a:solidFill>
                          <a:schemeClr val="dk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algn="ctr" defTabSz="457200" rtl="0" eaLnBrk="1" fontAlgn="t" latinLnBrk="0" hangingPunct="1">
                        <a:lnSpc>
                          <a:spcPts val="1600"/>
                        </a:lnSpc>
                        <a:spcAft>
                          <a:spcPts val="0"/>
                        </a:spcAft>
                      </a:pPr>
                      <a:r>
                        <a:rPr lang="it-IT" sz="1800" u="none" strike="noStrike" kern="1200" dirty="0" smtClean="0">
                          <a:solidFill>
                            <a:schemeClr val="dk1"/>
                          </a:solidFill>
                          <a:effectLst/>
                          <a:latin typeface="+mn-lt"/>
                          <a:ea typeface="+mn-ea"/>
                          <a:cs typeface="+mn-cs"/>
                        </a:rPr>
                        <a:t>1,6</a:t>
                      </a:r>
                      <a:endParaRPr lang="it-IT" sz="1800" u="none" strike="noStrike" kern="1200" dirty="0">
                        <a:solidFill>
                          <a:schemeClr val="dk1"/>
                        </a:solidFill>
                        <a:effectLst/>
                        <a:latin typeface="+mn-lt"/>
                        <a:ea typeface="+mn-ea"/>
                        <a:cs typeface="+mn-cs"/>
                      </a:endParaRPr>
                    </a:p>
                  </a:txBody>
                  <a:tcPr marL="0" marR="0"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algn="ctr" defTabSz="457200" rtl="0" eaLnBrk="1" fontAlgn="t" latinLnBrk="0" hangingPunct="1">
                        <a:lnSpc>
                          <a:spcPts val="1600"/>
                        </a:lnSpc>
                        <a:spcAft>
                          <a:spcPts val="0"/>
                        </a:spcAft>
                      </a:pPr>
                      <a:r>
                        <a:rPr lang="it-IT" sz="1800" u="none" strike="noStrike" kern="1200" dirty="0" smtClean="0">
                          <a:solidFill>
                            <a:schemeClr val="dk1"/>
                          </a:solidFill>
                          <a:effectLst/>
                          <a:latin typeface="+mn-lt"/>
                          <a:ea typeface="+mn-ea"/>
                          <a:cs typeface="+mn-cs"/>
                        </a:rPr>
                        <a:t>1,8</a:t>
                      </a:r>
                      <a:endParaRPr lang="it-IT" sz="1800" u="none" strike="noStrike" kern="1200" dirty="0">
                        <a:solidFill>
                          <a:schemeClr val="dk1"/>
                        </a:solidFill>
                        <a:effectLst/>
                        <a:latin typeface="+mn-lt"/>
                        <a:ea typeface="+mn-ea"/>
                        <a:cs typeface="+mn-cs"/>
                      </a:endParaRPr>
                    </a:p>
                  </a:txBody>
                  <a:tcPr marL="0" marR="0" marT="0" marB="0" anchor="ctr">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38100" algn="ctr" defTabSz="457200" rtl="0" eaLnBrk="1" fontAlgn="t" latinLnBrk="0" hangingPunct="1">
                        <a:lnSpc>
                          <a:spcPts val="1600"/>
                        </a:lnSpc>
                        <a:spcAft>
                          <a:spcPts val="0"/>
                        </a:spcAft>
                      </a:pPr>
                      <a:endParaRPr lang="it-IT" sz="1800" u="none" strike="noStrike" kern="1200" dirty="0">
                        <a:solidFill>
                          <a:schemeClr val="dk1"/>
                        </a:solidFill>
                        <a:effectLst/>
                        <a:latin typeface="+mn-lt"/>
                        <a:ea typeface="+mn-ea"/>
                        <a:cs typeface="+mn-cs"/>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16" name="Freccia in su 15"/>
          <p:cNvSpPr/>
          <p:nvPr/>
        </p:nvSpPr>
        <p:spPr>
          <a:xfrm>
            <a:off x="10414000" y="3879850"/>
            <a:ext cx="215900" cy="292100"/>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5"/>
              </a:solidFill>
            </a:endParaRPr>
          </a:p>
        </p:txBody>
      </p:sp>
      <p:sp>
        <p:nvSpPr>
          <p:cNvPr id="17" name="Freccia in su 16"/>
          <p:cNvSpPr/>
          <p:nvPr/>
        </p:nvSpPr>
        <p:spPr>
          <a:xfrm>
            <a:off x="10414000" y="4293558"/>
            <a:ext cx="215900" cy="292100"/>
          </a:xfrm>
          <a:prstGeom prst="upArrow">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5"/>
              </a:solidFill>
            </a:endParaRPr>
          </a:p>
        </p:txBody>
      </p:sp>
      <p:sp>
        <p:nvSpPr>
          <p:cNvPr id="18" name="Freccia in su 17"/>
          <p:cNvSpPr/>
          <p:nvPr/>
        </p:nvSpPr>
        <p:spPr>
          <a:xfrm flipV="1">
            <a:off x="10428604" y="4761540"/>
            <a:ext cx="215900" cy="292100"/>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5"/>
              </a:solidFill>
            </a:endParaRPr>
          </a:p>
        </p:txBody>
      </p:sp>
      <p:sp>
        <p:nvSpPr>
          <p:cNvPr id="19" name="Freccia in su 18"/>
          <p:cNvSpPr/>
          <p:nvPr/>
        </p:nvSpPr>
        <p:spPr>
          <a:xfrm flipV="1">
            <a:off x="10414000" y="5209914"/>
            <a:ext cx="215900" cy="292100"/>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5"/>
              </a:solidFill>
            </a:endParaRPr>
          </a:p>
        </p:txBody>
      </p:sp>
      <p:sp>
        <p:nvSpPr>
          <p:cNvPr id="20" name="Freccia in su 19"/>
          <p:cNvSpPr/>
          <p:nvPr/>
        </p:nvSpPr>
        <p:spPr>
          <a:xfrm flipV="1">
            <a:off x="10414000" y="5576768"/>
            <a:ext cx="215900" cy="292100"/>
          </a:xfrm>
          <a:prstGeom prst="up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5"/>
              </a:solidFill>
            </a:endParaRPr>
          </a:p>
        </p:txBody>
      </p:sp>
      <p:sp>
        <p:nvSpPr>
          <p:cNvPr id="23" name="CasellaDiTesto 22"/>
          <p:cNvSpPr txBox="1"/>
          <p:nvPr/>
        </p:nvSpPr>
        <p:spPr>
          <a:xfrm>
            <a:off x="10678870" y="6581001"/>
            <a:ext cx="1638300" cy="276999"/>
          </a:xfrm>
          <a:prstGeom prst="rect">
            <a:avLst/>
          </a:prstGeom>
          <a:noFill/>
        </p:spPr>
        <p:txBody>
          <a:bodyPr wrap="square" rtlCol="0">
            <a:spAutoFit/>
          </a:bodyPr>
          <a:lstStyle/>
          <a:p>
            <a:r>
              <a:rPr lang="it-IT" sz="1200" i="1" dirty="0" smtClean="0">
                <a:solidFill>
                  <a:schemeClr val="bg1"/>
                </a:solidFill>
              </a:rPr>
              <a:t>Silvia Pilutti 2016</a:t>
            </a:r>
            <a:endParaRPr lang="it-IT" sz="1200" i="1" dirty="0">
              <a:solidFill>
                <a:schemeClr val="bg1"/>
              </a:solidFill>
            </a:endParaRPr>
          </a:p>
        </p:txBody>
      </p:sp>
      <p:sp>
        <p:nvSpPr>
          <p:cNvPr id="21" name="Segnaposto numero diapositiva 1"/>
          <p:cNvSpPr>
            <a:spLocks noGrp="1"/>
          </p:cNvSpPr>
          <p:nvPr>
            <p:ph type="sldNum" sz="quarter" idx="12"/>
          </p:nvPr>
        </p:nvSpPr>
        <p:spPr>
          <a:xfrm>
            <a:off x="0" y="6463044"/>
            <a:ext cx="365843" cy="365125"/>
          </a:xfrm>
        </p:spPr>
        <p:txBody>
          <a:bodyPr/>
          <a:lstStyle/>
          <a:p>
            <a:r>
              <a:rPr lang="it-IT" sz="1800" dirty="0" smtClean="0">
                <a:solidFill>
                  <a:schemeClr val="tx1"/>
                </a:solidFill>
              </a:rPr>
              <a:t>9</a:t>
            </a:r>
            <a:endParaRPr lang="it-IT" sz="1800" dirty="0">
              <a:solidFill>
                <a:schemeClr val="tx1"/>
              </a:solidFill>
            </a:endParaRPr>
          </a:p>
        </p:txBody>
      </p:sp>
    </p:spTree>
    <p:extLst>
      <p:ext uri="{BB962C8B-B14F-4D97-AF65-F5344CB8AC3E}">
        <p14:creationId xmlns:p14="http://schemas.microsoft.com/office/powerpoint/2010/main" val="2538082599"/>
      </p:ext>
    </p:extLst>
  </p:cSld>
  <p:clrMapOvr>
    <a:masterClrMapping/>
  </p:clrMapOvr>
  <p:timing>
    <p:tnLst>
      <p:par>
        <p:cTn id="1" dur="indefinite" restart="never" nodeType="tmRoot"/>
      </p:par>
    </p:tnLst>
  </p:timing>
</p:sld>
</file>

<file path=ppt/theme/theme1.xml><?xml version="1.0" encoding="utf-8"?>
<a:theme xmlns:a="http://schemas.openxmlformats.org/drawingml/2006/main" name="Sfaccettatura">
  <a:themeElements>
    <a:clrScheme name="Sfaccettatur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25430</TotalTime>
  <Words>3900</Words>
  <Application>Microsoft Office PowerPoint</Application>
  <PresentationFormat>Widescreen</PresentationFormat>
  <Paragraphs>413</Paragraphs>
  <Slides>20</Slides>
  <Notes>20</Notes>
  <HiddenSlides>0</HiddenSlides>
  <MMClips>0</MMClips>
  <ScaleCrop>false</ScaleCrop>
  <HeadingPairs>
    <vt:vector size="6" baseType="variant">
      <vt:variant>
        <vt:lpstr>Caratteri utilizzati</vt:lpstr>
      </vt:variant>
      <vt:variant>
        <vt:i4>9</vt:i4>
      </vt:variant>
      <vt:variant>
        <vt:lpstr>Tema</vt:lpstr>
      </vt:variant>
      <vt:variant>
        <vt:i4>1</vt:i4>
      </vt:variant>
      <vt:variant>
        <vt:lpstr>Titoli diapositive</vt:lpstr>
      </vt:variant>
      <vt:variant>
        <vt:i4>20</vt:i4>
      </vt:variant>
    </vt:vector>
  </HeadingPairs>
  <TitlesOfParts>
    <vt:vector size="30" baseType="lpstr">
      <vt:lpstr>Arial</vt:lpstr>
      <vt:lpstr>Bodoni MT</vt:lpstr>
      <vt:lpstr>Calibri</vt:lpstr>
      <vt:lpstr>Cambria</vt:lpstr>
      <vt:lpstr>Symbol</vt:lpstr>
      <vt:lpstr>Times New Roman</vt:lpstr>
      <vt:lpstr>Trebuchet MS</vt:lpstr>
      <vt:lpstr>Wingdings</vt:lpstr>
      <vt:lpstr>Wingdings 3</vt:lpstr>
      <vt:lpstr>Sfaccettatura</vt:lpstr>
      <vt:lpstr>Presentazione standard di PowerPoint</vt:lpstr>
      <vt:lpstr>Opinioni e vissuti di studenti piemontesi di 13-15 anni sull’uso di alcol</vt:lpstr>
      <vt:lpstr>Presentazione standard di PowerPoint</vt:lpstr>
      <vt:lpstr>Presentazione standard di PowerPoint</vt:lpstr>
      <vt:lpstr>Presentazione standard di PowerPoint</vt:lpstr>
      <vt:lpstr>Tu bevi?</vt:lpstr>
      <vt:lpstr>Chi beve di più?</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Silvia Pilutti</dc:creator>
  <cp:lastModifiedBy>Silvia Pilutti</cp:lastModifiedBy>
  <cp:revision>161</cp:revision>
  <dcterms:created xsi:type="dcterms:W3CDTF">2016-03-10T10:35:36Z</dcterms:created>
  <dcterms:modified xsi:type="dcterms:W3CDTF">2016-05-05T07:10:36Z</dcterms:modified>
</cp:coreProperties>
</file>